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430" r:id="rId2"/>
    <p:sldId id="443" r:id="rId3"/>
    <p:sldId id="400" r:id="rId4"/>
    <p:sldId id="1598" r:id="rId5"/>
    <p:sldId id="1611" r:id="rId6"/>
    <p:sldId id="351" r:id="rId7"/>
    <p:sldId id="885" r:id="rId8"/>
    <p:sldId id="259" r:id="rId9"/>
    <p:sldId id="471" r:id="rId10"/>
    <p:sldId id="385" r:id="rId11"/>
    <p:sldId id="386" r:id="rId12"/>
    <p:sldId id="1593" r:id="rId13"/>
    <p:sldId id="460" r:id="rId14"/>
    <p:sldId id="421" r:id="rId15"/>
    <p:sldId id="422" r:id="rId16"/>
    <p:sldId id="382" r:id="rId17"/>
    <p:sldId id="1600" r:id="rId18"/>
    <p:sldId id="1587" r:id="rId19"/>
    <p:sldId id="465" r:id="rId20"/>
    <p:sldId id="390" r:id="rId21"/>
    <p:sldId id="271" r:id="rId22"/>
    <p:sldId id="466" r:id="rId23"/>
    <p:sldId id="391" r:id="rId24"/>
    <p:sldId id="1609" r:id="rId25"/>
    <p:sldId id="1597" r:id="rId26"/>
    <p:sldId id="508" r:id="rId27"/>
    <p:sldId id="1599" r:id="rId28"/>
    <p:sldId id="431" r:id="rId29"/>
    <p:sldId id="436" r:id="rId30"/>
    <p:sldId id="440" r:id="rId31"/>
    <p:sldId id="441" r:id="rId32"/>
    <p:sldId id="1610" r:id="rId33"/>
    <p:sldId id="445" r:id="rId34"/>
    <p:sldId id="469" r:id="rId35"/>
    <p:sldId id="1608" r:id="rId36"/>
    <p:sldId id="454" r:id="rId37"/>
    <p:sldId id="617" r:id="rId38"/>
    <p:sldId id="520" r:id="rId39"/>
    <p:sldId id="427" r:id="rId40"/>
    <p:sldId id="504" r:id="rId41"/>
    <p:sldId id="1591" r:id="rId42"/>
    <p:sldId id="621" r:id="rId43"/>
    <p:sldId id="884" r:id="rId44"/>
    <p:sldId id="824" r:id="rId45"/>
    <p:sldId id="1669" r:id="rId46"/>
    <p:sldId id="1670" r:id="rId47"/>
    <p:sldId id="618" r:id="rId48"/>
    <p:sldId id="1672" r:id="rId49"/>
    <p:sldId id="883" r:id="rId50"/>
    <p:sldId id="345" r:id="rId51"/>
    <p:sldId id="623" r:id="rId52"/>
    <p:sldId id="839" r:id="rId53"/>
    <p:sldId id="622" r:id="rId54"/>
    <p:sldId id="448" r:id="rId55"/>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0E34DE-0BCC-46CD-8C21-F5D705BC43B7}">
          <p14:sldIdLst>
            <p14:sldId id="430"/>
            <p14:sldId id="443"/>
            <p14:sldId id="400"/>
          </p14:sldIdLst>
        </p14:section>
        <p14:section name="Section 1" id="{F4319651-2B6B-4BC8-9341-82AE4B6C72FF}">
          <p14:sldIdLst>
            <p14:sldId id="1598"/>
            <p14:sldId id="1611"/>
            <p14:sldId id="351"/>
          </p14:sldIdLst>
        </p14:section>
        <p14:section name="Section 2" id="{807516C7-C6DC-42E1-81FD-6BC91B43D424}">
          <p14:sldIdLst>
            <p14:sldId id="885"/>
            <p14:sldId id="259"/>
            <p14:sldId id="471"/>
            <p14:sldId id="385"/>
            <p14:sldId id="386"/>
            <p14:sldId id="1593"/>
            <p14:sldId id="460"/>
            <p14:sldId id="421"/>
            <p14:sldId id="422"/>
            <p14:sldId id="382"/>
            <p14:sldId id="1600"/>
          </p14:sldIdLst>
        </p14:section>
        <p14:section name="Section 3" id="{20926FB7-C1C8-4982-B1A6-3350C5082855}">
          <p14:sldIdLst>
            <p14:sldId id="1587"/>
            <p14:sldId id="465"/>
            <p14:sldId id="390"/>
            <p14:sldId id="271"/>
            <p14:sldId id="466"/>
            <p14:sldId id="391"/>
            <p14:sldId id="1609"/>
            <p14:sldId id="1597"/>
            <p14:sldId id="508"/>
            <p14:sldId id="1599"/>
          </p14:sldIdLst>
        </p14:section>
        <p14:section name="Section 4" id="{FD136029-8B2E-462B-8195-F98F42CCB5E7}">
          <p14:sldIdLst>
            <p14:sldId id="431"/>
            <p14:sldId id="436"/>
            <p14:sldId id="440"/>
            <p14:sldId id="441"/>
            <p14:sldId id="1610"/>
            <p14:sldId id="445"/>
            <p14:sldId id="469"/>
            <p14:sldId id="1608"/>
            <p14:sldId id="454"/>
            <p14:sldId id="617"/>
          </p14:sldIdLst>
        </p14:section>
        <p14:section name="Guided lab" id="{F4A27BDF-99AF-445A-A302-3A792B8390A7}">
          <p14:sldIdLst>
            <p14:sldId id="520"/>
            <p14:sldId id="427"/>
            <p14:sldId id="504"/>
            <p14:sldId id="1591"/>
            <p14:sldId id="621"/>
          </p14:sldIdLst>
        </p14:section>
        <p14:section name="Challenge lab" id="{DAF9D4E4-D3D4-4F68-B77C-60F85ECCD491}">
          <p14:sldIdLst>
            <p14:sldId id="884"/>
            <p14:sldId id="824"/>
            <p14:sldId id="1669"/>
            <p14:sldId id="1670"/>
            <p14:sldId id="618"/>
            <p14:sldId id="1672"/>
          </p14:sldIdLst>
        </p14:section>
        <p14:section name="Module wrap-up" id="{0A890774-8DC8-4904-BB75-80DDD020086A}">
          <p14:sldIdLst>
            <p14:sldId id="883"/>
            <p14:sldId id="345"/>
            <p14:sldId id="623"/>
            <p14:sldId id="839"/>
            <p14:sldId id="622"/>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shii, June" initials="YJ" lastIdx="37" clrIdx="0">
    <p:extLst>
      <p:ext uri="{19B8F6BF-5375-455C-9EA6-DF929625EA0E}">
        <p15:presenceInfo xmlns:p15="http://schemas.microsoft.com/office/powerpoint/2012/main" userId="S-1-5-21-1407069837-2091007605-538272213-30032476" providerId="AD"/>
      </p:ext>
    </p:extLst>
  </p:cmAuthor>
  <p:cmAuthor id="2" name="David Mohr" initials="DM" lastIdx="9" clrIdx="1">
    <p:extLst>
      <p:ext uri="{19B8F6BF-5375-455C-9EA6-DF929625EA0E}">
        <p15:presenceInfo xmlns:p15="http://schemas.microsoft.com/office/powerpoint/2012/main" userId="David Mohr" providerId="None"/>
      </p:ext>
    </p:extLst>
  </p:cmAuthor>
  <p:cmAuthor id="3" name="Harris, Melissa" initials="HM" lastIdx="5" clrIdx="2">
    <p:extLst>
      <p:ext uri="{19B8F6BF-5375-455C-9EA6-DF929625EA0E}">
        <p15:presenceInfo xmlns:p15="http://schemas.microsoft.com/office/powerpoint/2012/main" userId="S-1-5-21-1407069837-2091007605-538272213-25781389" providerId="AD"/>
      </p:ext>
    </p:extLst>
  </p:cmAuthor>
  <p:cmAuthor id="4" name="Charrette, Jen" initials="CJ" lastIdx="16" clrIdx="3">
    <p:extLst>
      <p:ext uri="{19B8F6BF-5375-455C-9EA6-DF929625EA0E}">
        <p15:presenceInfo xmlns:p15="http://schemas.microsoft.com/office/powerpoint/2012/main" userId="Charrette, J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63947" autoAdjust="0"/>
  </p:normalViewPr>
  <p:slideViewPr>
    <p:cSldViewPr snapToGrid="0" snapToObjects="1" showGuides="1">
      <p:cViewPr varScale="1">
        <p:scale>
          <a:sx n="69" d="100"/>
          <a:sy n="69" d="100"/>
        </p:scale>
        <p:origin x="189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11/13/2020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11/13/2020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vpc/latest/userguide/VPC_Subnets.html#local-zon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aws.amazon.com/vpc/latest/userguide/VPC_Subnets.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answers/networking/aws-single-vpc-desig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ws.amazon.com/answers/networking/aws-single-region-multi-vpc-connectivi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ws.amazon.com/answers/networking/aws-multiple-region-multi-vpc-connectiv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vpc/latest/userguide/amazon-vpc-limit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ws.amazon.com/blogs/security/how-to-record-ssh-sessions-established-through-a-bastion-hos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ws.amazon.com/quickstart/architecture/linux-bas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vpc/latest/userguide/VPC_Subnets.html" TargetMode="External"/><Relationship Id="rId7" Type="http://schemas.openxmlformats.org/officeDocument/2006/relationships/hyperlink" Target="https://www.youtube.com/watch?v=hiKPPy584Mg"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youtube.com/watch?v=jZAvKgqlrjY" TargetMode="External"/><Relationship Id="rId5" Type="http://schemas.openxmlformats.org/officeDocument/2006/relationships/hyperlink" Target="https://aws.amazon.com/answers/networking/aws-single-vpc-design/" TargetMode="External"/><Relationship Id="rId4" Type="http://schemas.openxmlformats.org/officeDocument/2006/relationships/hyperlink" Target="https://aws.amazon.com/blogs/architecture/one-to-many-evolving-vpc-desig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Creating a Networking Environment</a:t>
            </a:r>
            <a:r>
              <a:rPr lang="en-US" sz="1100" dirty="0"/>
              <a:t>.</a:t>
            </a:r>
          </a:p>
        </p:txBody>
      </p:sp>
    </p:spTree>
    <p:extLst>
      <p:ext uri="{BB962C8B-B14F-4D97-AF65-F5344CB8AC3E}">
        <p14:creationId xmlns:p14="http://schemas.microsoft.com/office/powerpoint/2010/main" val="173686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create a VPC, you provide the set of private IP addresses that you want instances in your VPC to use. </a:t>
            </a:r>
            <a:r>
              <a:rPr lang="en-US" kern="1200" dirty="0">
                <a:solidFill>
                  <a:schemeClr val="tx1"/>
                </a:solidFill>
                <a:effectLst/>
                <a:ea typeface="+mn-ea"/>
                <a:cs typeface="+mn-cs"/>
              </a:rPr>
              <a:t>You specify this set of addresses as a Classless Inter-Domain Routing (CIDR) block—for</a:t>
            </a:r>
            <a:r>
              <a:rPr lang="en-US" kern="1200" baseline="0" dirty="0">
                <a:solidFill>
                  <a:schemeClr val="tx1"/>
                </a:solidFill>
                <a:effectLst/>
                <a:ea typeface="+mn-ea"/>
                <a:cs typeface="+mn-cs"/>
              </a:rPr>
              <a:t> </a:t>
            </a:r>
            <a:r>
              <a:rPr lang="en-US" kern="1200" dirty="0">
                <a:solidFill>
                  <a:schemeClr val="tx1"/>
                </a:solidFill>
                <a:effectLst/>
                <a:ea typeface="+mn-ea"/>
                <a:cs typeface="+mn-cs"/>
              </a:rPr>
              <a:t>example, 10.0.0.0/16. This is the primary CIDR block for your VPC. You can assign block sizes of between /28 (16 IP addresses) and /16 (65,536 IP addresses). </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VPC supports IPv4 and IPv6 addressing and has different CIDR block size limits for each. By default, all VPCs and subnets must have IPv4 CIDR blocks—you can't change this behavior. You can optionally associate an IPv6 CIDR block with your VPC.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Your VPC can operate in dual-stack mode: your resources can communicate over IPv4, or IPv6, or both. IPv4 and IPv6 addresses are independent of each other, so you must configure routing and security in your VPC separately for IPv4 and IPv6.</a:t>
            </a:r>
          </a:p>
        </p:txBody>
      </p:sp>
    </p:spTree>
    <p:extLst>
      <p:ext uri="{BB962C8B-B14F-4D97-AF65-F5344CB8AC3E}">
        <p14:creationId xmlns:p14="http://schemas.microsoft.com/office/powerpoint/2010/main" val="286700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8232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divide a VPC into one or more subnets. A subnet is a segment or partition of a VPC’s IP address range where you can allocate a group of resources. </a:t>
            </a:r>
            <a:r>
              <a:rPr lang="en-US" b="0" i="0" kern="1200" dirty="0">
                <a:solidFill>
                  <a:schemeClr val="tx1"/>
                </a:solidFill>
                <a:effectLst/>
                <a:ea typeface="+mn-ea"/>
                <a:cs typeface="+mn-cs"/>
              </a:rPr>
              <a:t>It is important to remember that </a:t>
            </a:r>
            <a:r>
              <a:rPr lang="en-US" dirty="0"/>
              <a:t>subnets are not isolation boundaries around your application. Instead, they are containers for routing policies, which you will learn about in the next section of this module.</a:t>
            </a: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When you create a subnet, you specify the CIDR block for the subnet, which is a subset of the VPC CIDR block. Subnet CIDR blocks cannot overlap.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Though each subnet must reside entirely within one Availability Zone and cannot span zones, each Availability Zone can have one or more subnets. </a:t>
            </a:r>
            <a:r>
              <a:rPr lang="en-US" dirty="0"/>
              <a:t>You can optionally add subnets in a Local Zone. When you create a subnet in a Local Zone, the VPC is also extended to that Local Zone. For more information about how to extend your VPC resources to a Local Zone, see </a:t>
            </a:r>
            <a:r>
              <a:rPr lang="en-US" sz="1100" dirty="0">
                <a:ea typeface="Amazon Ember Light" panose="020B0403020204020204" pitchFamily="34" charset="0"/>
                <a:cs typeface="Amazon Ember Light" panose="020B0403020204020204" pitchFamily="34" charset="0"/>
                <a:hlinkClick r:id="rId3"/>
              </a:rPr>
              <a:t>Extending Your VPC Resources to AWS Local Zones</a:t>
            </a:r>
            <a:r>
              <a:rPr lang="en-US" sz="1100" dirty="0">
                <a:ea typeface="Amazon Ember Light" panose="020B0403020204020204" pitchFamily="34" charset="0"/>
                <a:cs typeface="Amazon Ember Light" panose="020B0403020204020204" pitchFamily="34" charset="0"/>
              </a:rPr>
              <a:t> in the AWS Documentation.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r>
              <a:rPr lang="en-US" dirty="0"/>
              <a:t>Because VPC subnets are mapped </a:t>
            </a:r>
            <a:r>
              <a:rPr lang="en-US" kern="1200" dirty="0">
                <a:solidFill>
                  <a:schemeClr val="tx1"/>
                </a:solidFill>
                <a:effectLst/>
                <a:ea typeface="+mn-ea"/>
                <a:cs typeface="+mn-cs"/>
              </a:rPr>
              <a:t>to specific Availability Zones, subnet placement is one way to ensure that Amazon EC2 instances are properly distributed across multiple locations. </a:t>
            </a:r>
            <a:endParaRPr lang="en-US" dirty="0"/>
          </a:p>
          <a:p>
            <a:endParaRPr lang="en-US" kern="1200" dirty="0">
              <a:solidFill>
                <a:schemeClr val="tx1"/>
              </a:solidFill>
              <a:effectLst/>
              <a:ea typeface="+mn-ea"/>
              <a:cs typeface="+mn-cs"/>
            </a:endParaRPr>
          </a:p>
          <a:p>
            <a:r>
              <a:rPr lang="en-US" b="0" i="0" kern="1200" dirty="0">
                <a:solidFill>
                  <a:schemeClr val="tx1"/>
                </a:solidFill>
                <a:effectLst/>
                <a:ea typeface="+mn-ea"/>
                <a:cs typeface="+mn-cs"/>
              </a:rPr>
              <a:t>AWS reserves the first four IP addresses and the last IP address in each subnet CIDR block. For example, in a subnet with CIDR block 10.0.0.0/24, AWS reserves the following five IP addresses for:</a:t>
            </a:r>
          </a:p>
          <a:p>
            <a:endParaRPr lang="en-US" b="0" i="0" kern="1200" dirty="0">
              <a:solidFill>
                <a:schemeClr val="tx1"/>
              </a:solidFill>
              <a:effectLst/>
              <a:ea typeface="+mn-ea"/>
              <a:cs typeface="+mn-cs"/>
            </a:endParaRPr>
          </a:p>
          <a:p>
            <a:pPr marL="171450" indent="-171450">
              <a:buFont typeface="Arial" panose="020B0604020202020204" pitchFamily="34" charset="0"/>
              <a:buChar char="•"/>
            </a:pPr>
            <a:r>
              <a:rPr lang="en-US" b="0" i="0" kern="1200" dirty="0">
                <a:solidFill>
                  <a:schemeClr val="tx1"/>
                </a:solidFill>
                <a:effectLst/>
                <a:ea typeface="+mn-ea"/>
                <a:cs typeface="+mn-cs"/>
              </a:rPr>
              <a:t>10.0.0.0: Network address</a:t>
            </a:r>
          </a:p>
          <a:p>
            <a:pPr marL="171450" indent="-171450">
              <a:buFont typeface="Arial" panose="020B0604020202020204" pitchFamily="34" charset="0"/>
              <a:buChar char="•"/>
            </a:pPr>
            <a:r>
              <a:rPr lang="en-US" b="0" i="0" kern="1200" dirty="0">
                <a:solidFill>
                  <a:schemeClr val="tx1"/>
                </a:solidFill>
                <a:effectLst/>
                <a:ea typeface="+mn-ea"/>
                <a:cs typeface="+mn-cs"/>
              </a:rPr>
              <a:t>10.0.0.1: VPC local router</a:t>
            </a:r>
          </a:p>
          <a:p>
            <a:pPr marL="171450" marR="0" lvl="0" indent="-171450" algn="l" defTabSz="91339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ea typeface="+mn-ea"/>
                <a:cs typeface="+mn-cs"/>
              </a:rPr>
              <a:t>10.0.0.2: Domain Name System (DNS) resolution</a:t>
            </a:r>
          </a:p>
          <a:p>
            <a:pPr marL="171450" indent="-171450">
              <a:buFont typeface="Arial" panose="020B0604020202020204" pitchFamily="34" charset="0"/>
              <a:buChar char="•"/>
            </a:pPr>
            <a:r>
              <a:rPr lang="en-US" b="0" i="0" kern="1200" dirty="0">
                <a:solidFill>
                  <a:schemeClr val="tx1"/>
                </a:solidFill>
                <a:effectLst/>
                <a:ea typeface="+mn-ea"/>
                <a:cs typeface="+mn-cs"/>
              </a:rPr>
              <a:t>10.0.0.3: Future use</a:t>
            </a:r>
          </a:p>
          <a:p>
            <a:pPr marL="171450" indent="-171450">
              <a:buFont typeface="Arial" panose="020B0604020202020204" pitchFamily="34" charset="0"/>
              <a:buChar char="•"/>
            </a:pPr>
            <a:r>
              <a:rPr lang="en-US" b="0" i="0" kern="1200" dirty="0">
                <a:solidFill>
                  <a:schemeClr val="tx1"/>
                </a:solidFill>
                <a:effectLst/>
                <a:ea typeface="+mn-ea"/>
                <a:cs typeface="+mn-cs"/>
              </a:rPr>
              <a:t>10.0.0.255: Network broadcast address</a:t>
            </a:r>
          </a:p>
          <a:p>
            <a:pPr marL="171450" indent="-171450">
              <a:buFont typeface="Arial" panose="020B0604020202020204" pitchFamily="34" charset="0"/>
              <a:buChar char="•"/>
            </a:pPr>
            <a:endParaRPr lang="en-US"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kern="1200" dirty="0">
                <a:solidFill>
                  <a:schemeClr val="tx1"/>
                </a:solidFill>
                <a:effectLst/>
                <a:ea typeface="+mn-ea"/>
                <a:cs typeface="+mn-cs"/>
              </a:rPr>
              <a:t>For more information about VPCs and subnets, see </a:t>
            </a:r>
            <a:r>
              <a:rPr lang="en-US" sz="1100" dirty="0">
                <a:ea typeface="Amazon Ember Light" panose="020B0403020204020204" pitchFamily="34" charset="0"/>
                <a:cs typeface="Amazon Ember Light" panose="020B0403020204020204" pitchFamily="34" charset="0"/>
                <a:hlinkClick r:id="rId4"/>
              </a:rPr>
              <a:t>VPCs and Subnets</a:t>
            </a:r>
            <a:r>
              <a:rPr lang="en-US" sz="1100" b="0" i="0" kern="1200" dirty="0">
                <a:solidFill>
                  <a:schemeClr val="tx1"/>
                </a:solidFill>
                <a:effectLst/>
                <a:ea typeface="+mn-ea"/>
                <a:cs typeface="+mn-cs"/>
              </a:rPr>
              <a:t> in the AWS Documentation.</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7356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configure any computer network, consider the following universal network design principles:</a:t>
            </a:r>
          </a:p>
          <a:p>
            <a:endParaRPr lang="en-US" dirty="0"/>
          </a:p>
          <a:p>
            <a:pPr marL="171450" indent="-171450">
              <a:buFont typeface="Arial" panose="020B0604020202020204" pitchFamily="34" charset="0"/>
              <a:buChar char="•"/>
            </a:pPr>
            <a:r>
              <a:rPr lang="en-US" dirty="0"/>
              <a:t>Create one subnet per available Availability Zone for each group of hosts that have unique routing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Divide your VPC network range evenly across all available Availability Zones in a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 not allocate all network addresses at once. Instead, ensure that you reserve some address space for future use.</a:t>
            </a:r>
          </a:p>
          <a:p>
            <a:pPr marL="171450" indent="-171450">
              <a:buFont typeface="Arial" panose="020B0604020202020204" pitchFamily="34" charset="0"/>
              <a:buChar char="•"/>
            </a:pPr>
            <a:r>
              <a:rPr lang="en-US" dirty="0"/>
              <a:t>Size your VPC CIDR and subnets to support significant growth for the expected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Ensure that your VPC network range (CIDR block) does not overlap with your organization’s other private network ranges.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more information about designing and sizing individual VPCs, see </a:t>
            </a:r>
            <a:r>
              <a:rPr lang="en-US" sz="1100" dirty="0">
                <a:ea typeface="Amazon Ember Light" panose="020B0403020204020204" pitchFamily="34" charset="0"/>
                <a:cs typeface="Amazon Ember Light" panose="020B0403020204020204" pitchFamily="34" charset="0"/>
                <a:hlinkClick r:id="rId3"/>
              </a:rPr>
              <a:t>AWS Single VPC Design</a:t>
            </a:r>
            <a:r>
              <a:rPr lang="en-US" dirty="0"/>
              <a:t>.</a:t>
            </a:r>
          </a:p>
        </p:txBody>
      </p:sp>
    </p:spTree>
    <p:extLst>
      <p:ext uri="{BB962C8B-B14F-4D97-AF65-F5344CB8AC3E}">
        <p14:creationId xmlns:p14="http://schemas.microsoft.com/office/powerpoint/2010/main" val="343330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rPr>
              <a:t>When you design and create your network environment, there are a limited number of use cases where a single VPC environment might be appropriate:</a:t>
            </a:r>
          </a:p>
          <a:p>
            <a:endParaRPr lang="en-US" dirty="0">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pitchFamily="34" charset="0"/>
              </a:rPr>
              <a:t>Small, single applications managed by a small team</a:t>
            </a:r>
          </a:p>
          <a:p>
            <a:pPr marL="171450" indent="-171450">
              <a:buFont typeface="Arial" panose="020B0604020202020204" pitchFamily="34" charset="0"/>
              <a:buChar char="•"/>
            </a:pPr>
            <a:r>
              <a:rPr lang="en-US" dirty="0">
                <a:latin typeface="Calibri" panose="020F0502020204030204" pitchFamily="34" charset="0"/>
              </a:rPr>
              <a:t>High performance computing (HPC) environments (such as physics simulations)—a single VPC environment has lower latency than one spread across multiple VPCs</a:t>
            </a:r>
          </a:p>
          <a:p>
            <a:pPr marL="171450" indent="-171450">
              <a:buFont typeface="Arial" panose="020B0604020202020204" pitchFamily="34" charset="0"/>
              <a:buChar char="•"/>
            </a:pPr>
            <a:r>
              <a:rPr lang="en-US" dirty="0">
                <a:latin typeface="Calibri" panose="020F0502020204030204" pitchFamily="34" charset="0"/>
              </a:rPr>
              <a:t>Identity management environments—a single VPC might provide best security.</a:t>
            </a:r>
          </a:p>
          <a:p>
            <a:endParaRPr lang="en-US" dirty="0">
              <a:latin typeface="Calibri" panose="020F0502020204030204" pitchFamily="34" charset="0"/>
            </a:endParaRPr>
          </a:p>
          <a:p>
            <a:r>
              <a:rPr lang="en-US" dirty="0">
                <a:latin typeface="Calibri" panose="020F0502020204030204" pitchFamily="34" charset="0"/>
              </a:rPr>
              <a:t>For most use cases, however, a multi-VPC environment is required. You can create multiple VPCs within the same Region or in different Regions. You can also create multiple VPCs in the same AWS account or in different AWS accounts.</a:t>
            </a:r>
          </a:p>
        </p:txBody>
      </p:sp>
    </p:spTree>
    <p:extLst>
      <p:ext uri="{BB962C8B-B14F-4D97-AF65-F5344CB8AC3E}">
        <p14:creationId xmlns:p14="http://schemas.microsoft.com/office/powerpoint/2010/main" val="677350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600"/>
              </a:spcAft>
              <a:buClrTx/>
              <a:buSzTx/>
              <a:buFontTx/>
              <a:buNone/>
              <a:tabLst/>
              <a:defRPr/>
            </a:pPr>
            <a:r>
              <a:rPr lang="en-US" dirty="0"/>
              <a:t>Multiple VPCs </a:t>
            </a:r>
            <a:r>
              <a:rPr lang="en-US" baseline="0" dirty="0"/>
              <a:t>are b</a:t>
            </a:r>
            <a:r>
              <a:rPr lang="en-US" dirty="0"/>
              <a:t>est suited for a single team or organization that maintains full control over the provisioning and management of all resources in each application environment. For example, consider a single team that develops a large ecommerce application. They might use this pattern when the developers have full access to the Development and Production environments. This pattern is also common with managed service providers (MSPs) that manage all resources in Test and Production environments.</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lvl="2" indent="0" algn="l" defTabSz="457200" rtl="0" eaLnBrk="1" fontAlgn="auto" latinLnBrk="0" hangingPunct="1">
              <a:lnSpc>
                <a:spcPct val="100000"/>
              </a:lnSpc>
              <a:spcBef>
                <a:spcPts val="0"/>
              </a:spcBef>
              <a:spcAft>
                <a:spcPts val="600"/>
              </a:spcAft>
              <a:buClrTx/>
              <a:buSzTx/>
              <a:buFontTx/>
              <a:buNone/>
              <a:tabLst/>
              <a:defRPr/>
            </a:pPr>
            <a:r>
              <a:rPr lang="en-US" dirty="0"/>
              <a:t>To learn more about services and best practices for multiple-VPC deployments, see:</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p>
          <a:p>
            <a:pPr marL="171450" marR="0" lvl="2"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Single Region Multi-VPC Connectivity</a:t>
            </a:r>
            <a:endParaRPr lang="en-US" sz="1100" dirty="0">
              <a:ea typeface="Amazon Ember Light" panose="020B0403020204020204" pitchFamily="34" charset="0"/>
              <a:cs typeface="Amazon Ember Light" panose="020B0403020204020204" pitchFamily="34" charset="0"/>
            </a:endParaRPr>
          </a:p>
          <a:p>
            <a:pPr marL="171450" marR="0" lvl="2"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Multiple Region Multi-VPC Connectivity</a:t>
            </a:r>
            <a:endParaRPr lang="en-US" dirty="0"/>
          </a:p>
        </p:txBody>
      </p:sp>
    </p:spTree>
    <p:extLst>
      <p:ext uri="{BB962C8B-B14F-4D97-AF65-F5344CB8AC3E}">
        <p14:creationId xmlns:p14="http://schemas.microsoft.com/office/powerpoint/2010/main" val="283678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600"/>
              </a:spcAft>
              <a:buClrTx/>
              <a:buSzTx/>
              <a:buFontTx/>
              <a:buNone/>
              <a:tabLst/>
              <a:defRPr/>
            </a:pPr>
            <a:r>
              <a:rPr lang="en-US" dirty="0">
                <a:latin typeface="Calibri" panose="020F0502020204030204" pitchFamily="34" charset="0"/>
              </a:rPr>
              <a:t>As mentioned, you can create multiple VPCs in the same AWS account or in different accounts. </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latin typeface="Calibri" panose="020F0502020204030204" pitchFamily="34" charset="0"/>
            </a:endParaRPr>
          </a:p>
          <a:p>
            <a:pPr marL="0" marR="0" lvl="2" indent="0" algn="l" defTabSz="457200" rtl="0" eaLnBrk="1" fontAlgn="auto" latinLnBrk="0" hangingPunct="1">
              <a:lnSpc>
                <a:spcPct val="100000"/>
              </a:lnSpc>
              <a:spcBef>
                <a:spcPts val="0"/>
              </a:spcBef>
              <a:spcAft>
                <a:spcPts val="600"/>
              </a:spcAft>
              <a:buClrTx/>
              <a:buSzTx/>
              <a:buFontTx/>
              <a:buNone/>
              <a:tabLst/>
              <a:defRPr/>
            </a:pPr>
            <a:r>
              <a:rPr lang="en-US" dirty="0">
                <a:latin typeface="Calibri" panose="020F0502020204030204" pitchFamily="34" charset="0"/>
              </a:rPr>
              <a:t>Multiple-account patterns are best suited for enterprise customers or organizations that deploy applications managed across multiple teams. For example, consider an organization that supports two or more teams. They might use this pattern to support developers who have full access to Development environment resources, but limited or no access to the Production environment.</a:t>
            </a:r>
          </a:p>
        </p:txBody>
      </p:sp>
    </p:spTree>
    <p:extLst>
      <p:ext uri="{BB962C8B-B14F-4D97-AF65-F5344CB8AC3E}">
        <p14:creationId xmlns:p14="http://schemas.microsoft.com/office/powerpoint/2010/main" val="207166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Amazon VPC quotas. The default quota is 5 VPCs per Region. However, you can request an increase for this quota.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Amazon VPC service limits, see </a:t>
            </a:r>
            <a:r>
              <a:rPr lang="en-US" sz="1100" dirty="0">
                <a:ea typeface="Amazon Ember Light" panose="020B0403020204020204" pitchFamily="34" charset="0"/>
                <a:cs typeface="Amazon Ember Light" panose="020B0403020204020204" pitchFamily="34" charset="0"/>
                <a:hlinkClick r:id="rId3"/>
              </a:rPr>
              <a:t>Amazon VPC quotas</a:t>
            </a:r>
            <a:r>
              <a:rPr lang="en-US" sz="1100" dirty="0">
                <a:ea typeface="Amazon Ember Light" panose="020B0403020204020204" pitchFamily="34" charset="0"/>
                <a:cs typeface="Amazon Ember Light" panose="020B0403020204020204" pitchFamily="34" charset="0"/>
              </a:rPr>
              <a:t> in the AWS Documentation.</a:t>
            </a:r>
          </a:p>
        </p:txBody>
      </p:sp>
    </p:spTree>
    <p:extLst>
      <p:ext uri="{BB962C8B-B14F-4D97-AF65-F5344CB8AC3E}">
        <p14:creationId xmlns:p14="http://schemas.microsoft.com/office/powerpoint/2010/main" val="1705246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Amazon VPC enables you to provision VPCs, which are logically isolated sections of the AWS Cloud where you can launch your AWS resources.</a:t>
            </a:r>
          </a:p>
          <a:p>
            <a:pPr marL="171450" indent="-171450">
              <a:buFont typeface="Arial" panose="020B0604020202020204" pitchFamily="34" charset="0"/>
              <a:buChar char="•"/>
            </a:pPr>
            <a:r>
              <a:rPr lang="en-US" dirty="0"/>
              <a:t>A VPC belongs to only one Region and is divided into subnets.</a:t>
            </a:r>
          </a:p>
          <a:p>
            <a:pPr marL="171450" indent="-171450">
              <a:buFont typeface="Arial" panose="020B0604020202020204" pitchFamily="34" charset="0"/>
              <a:buChar char="•"/>
            </a:pPr>
            <a:r>
              <a:rPr lang="en-US" dirty="0"/>
              <a:t>A subnet belongs to one Availability Zone or Local Zone. It is a subset of the VPC CIDR block.</a:t>
            </a:r>
          </a:p>
          <a:p>
            <a:pPr marL="171450" indent="-171450">
              <a:buFont typeface="Arial" panose="020B0604020202020204" pitchFamily="34" charset="0"/>
              <a:buChar char="•"/>
            </a:pPr>
            <a:r>
              <a:rPr lang="en-US" dirty="0"/>
              <a:t>You can create multiple VPCs within the same Region or in different Regions, and in the same account or different accounts.</a:t>
            </a:r>
          </a:p>
          <a:p>
            <a:pPr marL="171450" indent="-171450">
              <a:buFont typeface="Arial" panose="020B0604020202020204" pitchFamily="34" charset="0"/>
              <a:buChar char="•"/>
            </a:pPr>
            <a:r>
              <a:rPr lang="en-US" dirty="0"/>
              <a:t>Follow these best practices when designing your VPC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Create one subnet per Availability Zone for each group of hosts that have unique routing requirements.</a:t>
            </a:r>
          </a:p>
          <a:p>
            <a:pPr marL="628650" lvl="1" indent="-171450">
              <a:buFont typeface="Arial" panose="020B0604020202020204" pitchFamily="34" charset="0"/>
              <a:buChar char="•"/>
            </a:pPr>
            <a:r>
              <a:rPr lang="en-US" dirty="0"/>
              <a:t>Divide your VPC network range evenly across all available Availability Zones 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 not allocate all network addresses at once. Instead, ensure that you reserve some address space for future use.</a:t>
            </a:r>
          </a:p>
          <a:p>
            <a:pPr marL="628650" lvl="1" indent="-171450">
              <a:buFont typeface="Arial" panose="020B0604020202020204" pitchFamily="34" charset="0"/>
              <a:buChar char="•"/>
            </a:pPr>
            <a:r>
              <a:rPr lang="en-US" dirty="0"/>
              <a:t>Size your VPC CIDR and subnets to support significant growth for the expected workloads.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Ensure that your VPC network range does not overlap with your organization’s other private network ranges.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5958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3: Connecting your AWS networking environment to the internet.</a:t>
            </a:r>
          </a:p>
        </p:txBody>
      </p:sp>
    </p:spTree>
    <p:extLst>
      <p:ext uri="{BB962C8B-B14F-4D97-AF65-F5344CB8AC3E}">
        <p14:creationId xmlns:p14="http://schemas.microsoft.com/office/powerpoint/2010/main" val="73068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you know how to design and create an isolated network environment for your workloads, you will want to connect it to the internet. </a:t>
            </a:r>
          </a:p>
          <a:p>
            <a:endParaRPr lang="en-US" b="0" i="0" kern="1200" dirty="0">
              <a:solidFill>
                <a:schemeClr val="tx1"/>
              </a:solidFill>
              <a:effectLst/>
              <a:ea typeface="+mn-ea"/>
              <a:cs typeface="+mn-cs"/>
            </a:endParaRPr>
          </a:p>
          <a:p>
            <a:r>
              <a:rPr lang="en-US" b="0" i="0" kern="1200" dirty="0">
                <a:solidFill>
                  <a:schemeClr val="tx1"/>
                </a:solidFill>
                <a:effectLst/>
                <a:ea typeface="+mn-ea"/>
                <a:cs typeface="+mn-cs"/>
              </a:rPr>
              <a:t>An </a:t>
            </a:r>
            <a:r>
              <a:rPr lang="en-US" b="0" i="1" kern="1200" dirty="0">
                <a:solidFill>
                  <a:schemeClr val="tx1"/>
                </a:solidFill>
                <a:effectLst/>
                <a:ea typeface="+mn-ea"/>
                <a:cs typeface="+mn-cs"/>
              </a:rPr>
              <a:t>internet gateway </a:t>
            </a:r>
            <a:r>
              <a:rPr lang="en-US" b="0" i="0" kern="1200" dirty="0">
                <a:solidFill>
                  <a:schemeClr val="tx1"/>
                </a:solidFill>
                <a:effectLst/>
                <a:ea typeface="+mn-ea"/>
                <a:cs typeface="+mn-cs"/>
              </a:rPr>
              <a:t>is a VPC component that allows communication between resources in your VPC and the internet. It is horizontally scaled, redundant, and highly available. An internet gateway supports IPv4 and IPv6 traffic. An internet gateway serves two purposes. First, it provides a target in your VPC route tables for internet-routable traffic. Second, the internet gateway performs network address translation (NAT) for instances that were assigned public IPv4 addresses.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make a subnet </a:t>
            </a:r>
            <a:r>
              <a:rPr lang="en-US" sz="1100" i="1" kern="1200" dirty="0">
                <a:solidFill>
                  <a:schemeClr val="tx1"/>
                </a:solidFill>
                <a:effectLst/>
                <a:ea typeface="+mn-ea"/>
                <a:cs typeface="+mn-cs"/>
              </a:rPr>
              <a:t>public</a:t>
            </a:r>
            <a:r>
              <a:rPr lang="en-US" sz="1100" kern="1200" dirty="0">
                <a:solidFill>
                  <a:schemeClr val="tx1"/>
                </a:solidFill>
                <a:effectLst/>
                <a:ea typeface="+mn-ea"/>
                <a:cs typeface="+mn-cs"/>
              </a:rPr>
              <a:t>, you must first create an internet gateway and attach it to your VPC. </a:t>
            </a:r>
          </a:p>
        </p:txBody>
      </p:sp>
    </p:spTree>
    <p:extLst>
      <p:ext uri="{BB962C8B-B14F-4D97-AF65-F5344CB8AC3E}">
        <p14:creationId xmlns:p14="http://schemas.microsoft.com/office/powerpoint/2010/main" val="26940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includes the following sections:</a:t>
            </a:r>
          </a:p>
          <a:p>
            <a:endParaRPr lang="en-US" sz="1100" kern="1200" dirty="0">
              <a:solidFill>
                <a:schemeClr val="tx1"/>
              </a:solidFill>
              <a:effectLst/>
              <a:latin typeface="+mn-lt"/>
              <a:ea typeface="+mn-ea"/>
              <a:cs typeface="+mn-cs"/>
            </a:endParaRPr>
          </a:p>
          <a:p>
            <a:pPr marL="228600" indent="-228600">
              <a:buFont typeface="+mj-lt"/>
              <a:buAutoNum type="arabicPeriod"/>
            </a:pPr>
            <a:r>
              <a:rPr lang="en-US" sz="1100" kern="1200" dirty="0">
                <a:solidFill>
                  <a:schemeClr val="tx1"/>
                </a:solidFill>
                <a:effectLst/>
                <a:latin typeface="+mn-lt"/>
                <a:ea typeface="+mn-ea"/>
                <a:cs typeface="+mn-cs"/>
              </a:rPr>
              <a:t>Architectural need</a:t>
            </a:r>
          </a:p>
          <a:p>
            <a:pPr marL="228600" indent="-228600">
              <a:buFont typeface="+mj-lt"/>
              <a:buAutoNum type="arabicPeriod"/>
            </a:pPr>
            <a:r>
              <a:rPr lang="en-US" sz="1100" kern="1200" dirty="0">
                <a:solidFill>
                  <a:schemeClr val="tx1"/>
                </a:solidFill>
                <a:effectLst/>
                <a:latin typeface="+mn-lt"/>
                <a:ea typeface="+mn-ea"/>
                <a:cs typeface="+mn-cs"/>
              </a:rPr>
              <a:t>Creating an network environment</a:t>
            </a:r>
          </a:p>
          <a:p>
            <a:pPr marL="228600" indent="-228600">
              <a:buFont typeface="+mj-lt"/>
              <a:buAutoNum type="arabicPeriod"/>
            </a:pPr>
            <a:r>
              <a:rPr lang="en-US" sz="1100" kern="1200" dirty="0">
                <a:solidFill>
                  <a:schemeClr val="tx1"/>
                </a:solidFill>
                <a:effectLst/>
                <a:latin typeface="+mn-lt"/>
                <a:ea typeface="+mn-ea"/>
                <a:cs typeface="+mn-cs"/>
              </a:rPr>
              <a:t>Connecting your network environment to the internet</a:t>
            </a:r>
          </a:p>
          <a:p>
            <a:pPr marL="228600" indent="-228600">
              <a:buFont typeface="+mj-lt"/>
              <a:buAutoNum type="arabicPeriod"/>
            </a:pPr>
            <a:r>
              <a:rPr lang="en-US" sz="1100" kern="1200" dirty="0">
                <a:solidFill>
                  <a:schemeClr val="tx1"/>
                </a:solidFill>
                <a:effectLst/>
                <a:latin typeface="+mn-lt"/>
                <a:ea typeface="+mn-ea"/>
                <a:cs typeface="+mn-cs"/>
              </a:rPr>
              <a:t>Securing your network environment</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The module also includes: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demonstration that will show you how manually create a virtual private cloud (VPC)</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guided lab where you will create a VPC on your own</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 challenge lab where you will create a VPC, enable private resources to connect to the internet, and create a security layer to control traffic to and from private resources in your VPC.</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knowledge check that will test your understanding of key concepts 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760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03321"/>
          </a:xfrm>
        </p:spPr>
        <p:txBody>
          <a:bodyPr/>
          <a:lstStyle/>
          <a:p>
            <a:pPr>
              <a:spcBef>
                <a:spcPts val="600"/>
              </a:spcBef>
            </a:pPr>
            <a:r>
              <a:rPr lang="en-US" sz="1100" kern="1200" dirty="0">
                <a:solidFill>
                  <a:schemeClr val="tx1"/>
                </a:solidFill>
                <a:effectLst/>
                <a:ea typeface="+mn-ea"/>
                <a:cs typeface="+mn-cs"/>
              </a:rPr>
              <a:t>Next, you must update the route table associated with the subnet you want to connect to the internet. </a:t>
            </a:r>
            <a:r>
              <a:rPr lang="en-US" dirty="0"/>
              <a:t>A </a:t>
            </a:r>
            <a:r>
              <a:rPr lang="en-US" i="1" dirty="0"/>
              <a:t>route table </a:t>
            </a:r>
            <a:r>
              <a:rPr lang="en-US" dirty="0"/>
              <a:t>contains a set of rules, called </a:t>
            </a:r>
            <a:r>
              <a:rPr lang="en-US" i="1" dirty="0"/>
              <a:t>routes</a:t>
            </a:r>
            <a:r>
              <a:rPr lang="en-US" i="0" dirty="0"/>
              <a:t>.</a:t>
            </a:r>
            <a:r>
              <a:rPr lang="en-US" i="1" dirty="0"/>
              <a:t> </a:t>
            </a:r>
            <a:r>
              <a:rPr lang="en-US" i="0" dirty="0"/>
              <a:t>Routes</a:t>
            </a:r>
            <a:r>
              <a:rPr lang="en-US" i="1" dirty="0"/>
              <a:t> </a:t>
            </a:r>
            <a:r>
              <a:rPr lang="en-US" dirty="0"/>
              <a:t>are used to determine where network traffic is directed</a:t>
            </a:r>
            <a:r>
              <a:rPr lang="en-US" sz="1100" kern="1200" dirty="0">
                <a:solidFill>
                  <a:schemeClr val="tx1"/>
                </a:solidFill>
                <a:effectLst/>
                <a:ea typeface="+mn-ea"/>
                <a:cs typeface="+mn-cs"/>
              </a:rPr>
              <a:t>. </a:t>
            </a:r>
          </a:p>
          <a:p>
            <a:pPr>
              <a:spcBef>
                <a:spcPts val="600"/>
              </a:spcBef>
            </a:pPr>
            <a:r>
              <a:rPr lang="en-US" dirty="0"/>
              <a:t>When you create a VPC, it automatically has a main route table. Initially, the main route table (and every route table in a VPC) contains only a single local route that enables communication for all the resources in the VPC. You can't modify the local route in a route table. When you launch an instance in the VPC, the local route automatically covers that instance. You don't need to add the new instance to a route table. You can create additional custom route tables for your VPC.</a:t>
            </a:r>
          </a:p>
          <a:p>
            <a:pPr>
              <a:spcBef>
                <a:spcPts val="600"/>
              </a:spcBef>
            </a:pPr>
            <a:r>
              <a:rPr lang="en-US" dirty="0"/>
              <a:t>Each subnet in your VPC must be associated with a route table, which controls the routing for the subnet. If you don't explicitly associate a subnet with a particular route table, the subnet is implicitly associated with and uses the main route table. A subnet can be associated with only one route table at a time, but you can associate multiple subnets with the same route table.</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You can create custom route tables for each subnet to enable granular routing for destinations.</a:t>
            </a:r>
            <a:endParaRPr lang="en-US" kern="1200" baseline="0" dirty="0">
              <a:solidFill>
                <a:schemeClr val="tx1"/>
              </a:solidFill>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effectLst/>
                <a:ea typeface="+mn-ea"/>
                <a:cs typeface="+mn-cs"/>
              </a:rPr>
              <a:t>To send non-local traffic through the internet gateway to the internet, create a route with destination </a:t>
            </a:r>
            <a:r>
              <a:rPr lang="en-US" sz="1100" b="1" kern="1200" dirty="0">
                <a:solidFill>
                  <a:schemeClr val="tx1"/>
                </a:solidFill>
                <a:effectLst/>
                <a:ea typeface="+mn-ea"/>
                <a:cs typeface="+mn-cs"/>
              </a:rPr>
              <a:t>0.0.0.0/0</a:t>
            </a:r>
            <a:r>
              <a:rPr lang="en-US" sz="1100" kern="1200" dirty="0">
                <a:solidFill>
                  <a:schemeClr val="tx1"/>
                </a:solidFill>
                <a:effectLst/>
                <a:ea typeface="+mn-ea"/>
                <a:cs typeface="+mn-cs"/>
              </a:rPr>
              <a:t> and target </a:t>
            </a:r>
            <a:r>
              <a:rPr lang="en-US" sz="1100" b="1" kern="1200" dirty="0">
                <a:solidFill>
                  <a:schemeClr val="tx1"/>
                </a:solidFill>
                <a:effectLst/>
                <a:ea typeface="+mn-ea"/>
                <a:cs typeface="+mn-cs"/>
              </a:rPr>
              <a:t>&lt;igw-id&gt;</a:t>
            </a:r>
            <a:r>
              <a:rPr lang="en-US" sz="1100" kern="1200" dirty="0">
                <a:solidFill>
                  <a:schemeClr val="tx1"/>
                </a:solidFill>
                <a:effectLst/>
                <a:ea typeface="+mn-ea"/>
                <a:cs typeface="+mn-cs"/>
              </a:rPr>
              <a:t> in the route table associated with the subnet. </a:t>
            </a:r>
          </a:p>
        </p:txBody>
      </p:sp>
    </p:spTree>
    <p:extLst>
      <p:ext uri="{BB962C8B-B14F-4D97-AF65-F5344CB8AC3E}">
        <p14:creationId xmlns:p14="http://schemas.microsoft.com/office/powerpoint/2010/main" val="1728828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Next, you must make sure that your instances have either public IP or Elastic IP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 </a:t>
            </a:r>
            <a:r>
              <a:rPr lang="en-US" sz="1100" i="1" dirty="0"/>
              <a:t>Elastic IP address </a:t>
            </a:r>
            <a:r>
              <a:rPr lang="en-US" sz="1100" dirty="0"/>
              <a:t>is a static and public IPv4 address that is designed for dynamic cloud computing. You can associate an Elastic IP address with any instance or elastic network interface for any VPC in your account. With an Elastic IP address, you can mask the failure of an instance by rapidly remapping the address to another instance in your VPC. </a:t>
            </a:r>
            <a:r>
              <a:rPr lang="en-US" sz="1100" kern="1200" dirty="0">
                <a:solidFill>
                  <a:schemeClr val="tx1"/>
                </a:solidFill>
                <a:effectLst/>
                <a:ea typeface="+mn-ea"/>
                <a:cs typeface="+mn-cs"/>
              </a:rPr>
              <a:t>Associating the Elastic IP address with the network interface has an advantage over associating it directly with the instance. You can move all of the attributes of the network interface from one instance to another in a single step. </a:t>
            </a:r>
            <a:endParaRPr lang="en-US" sz="1100" dirty="0"/>
          </a:p>
        </p:txBody>
      </p:sp>
    </p:spTree>
    <p:extLst>
      <p:ext uri="{BB962C8B-B14F-4D97-AF65-F5344CB8AC3E}">
        <p14:creationId xmlns:p14="http://schemas.microsoft.com/office/powerpoint/2010/main" val="642703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To connect instances in your private subnet to the internet or other AWS services, you need a </a:t>
            </a:r>
            <a:r>
              <a:rPr lang="en-US" sz="1100" b="0" i="1" kern="1200" dirty="0">
                <a:solidFill>
                  <a:schemeClr val="tx1"/>
                </a:solidFill>
                <a:effectLst/>
                <a:ea typeface="+mn-ea"/>
                <a:cs typeface="+mn-cs"/>
              </a:rPr>
              <a:t>network address translation (NAT) gateway</a:t>
            </a:r>
            <a:r>
              <a:rPr lang="en-US" sz="1100" b="0" i="0" kern="1200" dirty="0">
                <a:solidFill>
                  <a:schemeClr val="tx1"/>
                </a:solidFill>
                <a:effectLst/>
                <a:ea typeface="+mn-ea"/>
                <a:cs typeface="+mn-cs"/>
              </a:rPr>
              <a:t>. A NAT gateway </a:t>
            </a:r>
            <a:r>
              <a:rPr lang="en-US" sz="1100" dirty="0"/>
              <a:t>enables instances in a private subnet to connect to the internet or other AWS services, but prevents the internet from initiating a connection with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create a NAT gateway, you must specify the public subnet where the NAT gateway should reside. You must also specify an Elastic IP address to associate with the NAT gateway. After you create</a:t>
            </a:r>
            <a:r>
              <a:rPr lang="en-US" sz="1100" baseline="0" dirty="0"/>
              <a:t> </a:t>
            </a:r>
            <a:r>
              <a:rPr lang="en-US" sz="1100" dirty="0"/>
              <a:t>a NAT gateway, you must update the route table that</a:t>
            </a:r>
            <a:r>
              <a:rPr lang="en-US" sz="1100" baseline="0" dirty="0"/>
              <a:t> is </a:t>
            </a:r>
            <a:r>
              <a:rPr lang="en-US" sz="1100" dirty="0"/>
              <a:t>associated with one or more of your private subnets to point internet-bound traffic to the NAT gateway. Thus, instances in your private subnets can communicate with the internet. </a:t>
            </a:r>
          </a:p>
        </p:txBody>
      </p:sp>
    </p:spTree>
    <p:extLst>
      <p:ext uri="{BB962C8B-B14F-4D97-AF65-F5344CB8AC3E}">
        <p14:creationId xmlns:p14="http://schemas.microsoft.com/office/powerpoint/2010/main" val="2811060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Take a moment to think about whether the instances in these examples should be put into a public or private subnet.</a:t>
            </a:r>
          </a:p>
        </p:txBody>
      </p:sp>
    </p:spTree>
    <p:extLst>
      <p:ext uri="{BB962C8B-B14F-4D97-AF65-F5344CB8AC3E}">
        <p14:creationId xmlns:p14="http://schemas.microsoft.com/office/powerpoint/2010/main" val="1188111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Data store instances, batch-processing instances, and backend instances should be put into private subnets. You can put web-tier instances into a public subnet. However, AWS recommends that you put web-tier instances inside</a:t>
            </a:r>
            <a:r>
              <a:rPr lang="en-US" kern="1200" baseline="0" dirty="0">
                <a:solidFill>
                  <a:schemeClr val="tx1"/>
                </a:solidFill>
                <a:effectLst/>
                <a:ea typeface="+mn-ea"/>
                <a:cs typeface="+mn-cs"/>
              </a:rPr>
              <a:t> </a:t>
            </a:r>
            <a:r>
              <a:rPr lang="en-US" i="1" kern="1200" dirty="0">
                <a:solidFill>
                  <a:schemeClr val="tx1"/>
                </a:solidFill>
                <a:effectLst/>
                <a:ea typeface="+mn-ea"/>
                <a:cs typeface="+mn-cs"/>
              </a:rPr>
              <a:t>private</a:t>
            </a:r>
            <a:r>
              <a:rPr lang="en-US" kern="1200" dirty="0">
                <a:solidFill>
                  <a:schemeClr val="tx1"/>
                </a:solidFill>
                <a:effectLst/>
                <a:ea typeface="+mn-ea"/>
                <a:cs typeface="+mn-cs"/>
              </a:rPr>
              <a:t> subnets behind a load balancer that is placed in a public subnet. In some environments, you must attach web application instances to Elastic IP addresses directly (though you can also attach an Elastic IP address to a load balancer). In those cases, web application instances must be in a public subnet. </a:t>
            </a:r>
          </a:p>
        </p:txBody>
      </p:sp>
    </p:spTree>
    <p:extLst>
      <p:ext uri="{BB962C8B-B14F-4D97-AF65-F5344CB8AC3E}">
        <p14:creationId xmlns:p14="http://schemas.microsoft.com/office/powerpoint/2010/main" val="3498993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 </a:t>
            </a:r>
            <a:r>
              <a:rPr lang="en-US" sz="1100" i="1" kern="1200" dirty="0">
                <a:solidFill>
                  <a:schemeClr val="tx1"/>
                </a:solidFill>
                <a:effectLst/>
                <a:ea typeface="+mn-ea"/>
                <a:cs typeface="+mn-cs"/>
              </a:rPr>
              <a:t>bastion host </a:t>
            </a:r>
            <a:r>
              <a:rPr lang="en-US" sz="1100" kern="1200" dirty="0">
                <a:solidFill>
                  <a:schemeClr val="tx1"/>
                </a:solidFill>
                <a:effectLst/>
                <a:ea typeface="+mn-ea"/>
                <a:cs typeface="+mn-cs"/>
              </a:rPr>
              <a:t>is a server that provides access to a private network from an external network, such as the internet. You can use a bastion host to minimize the chances of penetration and potential attack on resources in your private network.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For example, suppose you want to allow connections from an external network to Linux instances in a private subnet of your VPC via Secure Shell, or SSH. </a:t>
            </a:r>
          </a:p>
          <a:p>
            <a:r>
              <a:rPr lang="en-US" sz="1100" kern="1200" dirty="0">
                <a:solidFill>
                  <a:schemeClr val="tx1"/>
                </a:solidFill>
                <a:effectLst/>
                <a:ea typeface="+mn-ea"/>
                <a:cs typeface="+mn-cs"/>
              </a:rPr>
              <a:t> </a:t>
            </a:r>
          </a:p>
          <a:p>
            <a:r>
              <a:rPr lang="en-US" sz="1100" kern="1200" dirty="0">
                <a:solidFill>
                  <a:schemeClr val="tx1"/>
                </a:solidFill>
                <a:effectLst/>
                <a:ea typeface="+mn-ea"/>
                <a:cs typeface="+mn-cs"/>
              </a:rPr>
              <a:t>You can use a bastion host to mitigate the risk of allowing these external SSH connections to the instances in the private subnet. A bastion host typically runs on an EC2 instance in a public subnet of your VPC, as shown in this example. The Linux instances in the private subnet are in a security group that allows SSH access from the security group attached to the bastion host. Bastion host users connect to the bastion host so they can connect to the Linux instances.</a:t>
            </a:r>
          </a:p>
          <a:p>
            <a:endParaRPr lang="en-US" dirty="0"/>
          </a:p>
          <a:p>
            <a:r>
              <a:rPr lang="en-US" dirty="0"/>
              <a:t>Though you can adapt this architecture to meet your own requirements, the bastion host should be the only source of SSH traffic to your Linux instances.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about this architecture, see the blog post </a:t>
            </a:r>
            <a:r>
              <a:rPr lang="en-US" sz="1100" dirty="0">
                <a:ea typeface="Amazon Ember Light" panose="020B0403020204020204" pitchFamily="34" charset="0"/>
                <a:cs typeface="Amazon Ember Light" panose="020B0403020204020204" pitchFamily="34" charset="0"/>
                <a:hlinkClick r:id="rId3"/>
              </a:rPr>
              <a:t>How to Record SSH Sessions Established Through a Bastion Host</a:t>
            </a:r>
            <a:r>
              <a:rPr lang="en-US" sz="1100" dirty="0">
                <a:ea typeface="Amazon Ember Light" panose="020B0403020204020204" pitchFamily="34" charset="0"/>
                <a:cs typeface="Amazon Ember Light" panose="020B0403020204020204" pitchFamily="34" charset="0"/>
              </a:rPr>
              <a:t>. To learn how to deploy a Linux bastion host in a VPC environment on AWS, complete this </a:t>
            </a:r>
            <a:r>
              <a:rPr lang="en-US" sz="1100" dirty="0">
                <a:ea typeface="Amazon Ember Light" panose="020B0403020204020204" pitchFamily="34" charset="0"/>
                <a:cs typeface="Amazon Ember Light" panose="020B0403020204020204" pitchFamily="34" charset="0"/>
                <a:hlinkClick r:id="rId4"/>
              </a:rPr>
              <a:t>Linux Bastion Hosts on AWS Quick Start</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094026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your educator might choose to demonstrate how to use Amazon VPC to manually create a VPC with subnets, an internet gateway, and a route table.</a:t>
            </a:r>
          </a:p>
        </p:txBody>
      </p:sp>
    </p:spTree>
    <p:extLst>
      <p:ext uri="{BB962C8B-B14F-4D97-AF65-F5344CB8AC3E}">
        <p14:creationId xmlns:p14="http://schemas.microsoft.com/office/powerpoint/2010/main" val="224959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An internet gateway allows communication between instances in your VPC and the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Route tables control traffic from your subnet or gateway.</a:t>
            </a:r>
          </a:p>
          <a:p>
            <a:pPr marL="171450" indent="-171450">
              <a:buFont typeface="Arial" panose="020B0604020202020204" pitchFamily="34" charset="0"/>
              <a:buChar char="•"/>
            </a:pPr>
            <a:r>
              <a:rPr lang="en-US" dirty="0"/>
              <a:t>Elastic IP addresses are static, public IPv4 addresses that can be associated with an instance or elastic network interface. They can be remapped to another instance in your account.</a:t>
            </a:r>
          </a:p>
          <a:p>
            <a:pPr marL="171450" indent="-171450">
              <a:buFont typeface="Arial" panose="020B0604020202020204" pitchFamily="34" charset="0"/>
              <a:buChar char="•"/>
            </a:pPr>
            <a:r>
              <a:rPr lang="en-US" dirty="0"/>
              <a:t>NAT gateways enable instances in the private subnet to initiate outbound traffic to the internet or other AWS services.</a:t>
            </a:r>
          </a:p>
          <a:p>
            <a:pPr marL="171450" indent="-171450">
              <a:buFont typeface="Arial" panose="020B0604020202020204" pitchFamily="34" charset="0"/>
              <a:buChar char="•"/>
            </a:pPr>
            <a:r>
              <a:rPr lang="en-US" dirty="0"/>
              <a:t>A bastion host is a server whose purpose is to provide access to a private network from an external network, such as the internet.</a:t>
            </a:r>
          </a:p>
        </p:txBody>
      </p:sp>
    </p:spTree>
    <p:extLst>
      <p:ext uri="{BB962C8B-B14F-4D97-AF65-F5344CB8AC3E}">
        <p14:creationId xmlns:p14="http://schemas.microsoft.com/office/powerpoint/2010/main" val="371916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Securing your AWS networking environment.</a:t>
            </a:r>
          </a:p>
        </p:txBody>
      </p:sp>
    </p:spTree>
    <p:extLst>
      <p:ext uri="{BB962C8B-B14F-4D97-AF65-F5344CB8AC3E}">
        <p14:creationId xmlns:p14="http://schemas.microsoft.com/office/powerpoint/2010/main" val="189065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497581"/>
          </a:xfrm>
        </p:spPr>
        <p:txBody>
          <a:bodyPr/>
          <a:lstStyle/>
          <a:p>
            <a:r>
              <a:rPr lang="en-US" kern="1200" dirty="0">
                <a:solidFill>
                  <a:schemeClr val="tx1"/>
                </a:solidFill>
                <a:effectLst/>
                <a:ea typeface="+mn-ea"/>
                <a:cs typeface="+mn-cs"/>
              </a:rPr>
              <a:t>Now that you know how to design and deploy a network environment, and connect it to the internet, you must isolate your applications and workloads. </a:t>
            </a:r>
          </a:p>
          <a:p>
            <a:endParaRPr lang="en-US" kern="1200" dirty="0">
              <a:solidFill>
                <a:schemeClr val="tx1"/>
              </a:solidFill>
              <a:effectLst/>
              <a:ea typeface="+mn-ea"/>
              <a:cs typeface="+mn-cs"/>
            </a:endParaRPr>
          </a:p>
          <a:p>
            <a:r>
              <a:rPr lang="en-US" dirty="0"/>
              <a:t>You can achieve isolation by deploying the EC2 instances that host your application or workload into a security group that is attached to your VPC.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groups are stateful firewalls that act at the level of instance or network interface.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Stateful means that return traffic is allowed is automatically allowed, regardless of any rules.</a:t>
            </a:r>
            <a:r>
              <a:rPr lang="en-US" kern="1200" dirty="0">
                <a:solidFill>
                  <a:schemeClr val="tx1"/>
                </a:solidFill>
                <a:effectLst/>
                <a:ea typeface="+mn-ea"/>
                <a:cs typeface="+mn-cs"/>
              </a:rPr>
              <a:t> For example, say that you initiate an Internet Control Message Protocol (ICMP) </a:t>
            </a:r>
            <a:r>
              <a:rPr lang="en-US" i="1" kern="1200" dirty="0">
                <a:solidFill>
                  <a:schemeClr val="tx1"/>
                </a:solidFill>
                <a:effectLst/>
                <a:ea typeface="+mn-ea"/>
                <a:cs typeface="+mn-cs"/>
              </a:rPr>
              <a:t>ping </a:t>
            </a:r>
            <a:r>
              <a:rPr lang="en-US" kern="1200" dirty="0">
                <a:solidFill>
                  <a:schemeClr val="tx1"/>
                </a:solidFill>
                <a:effectLst/>
                <a:ea typeface="+mn-ea"/>
                <a:cs typeface="+mn-cs"/>
              </a:rPr>
              <a:t>command to your instance from your home computer. If your inbound security group rules allow ICMP traffic, information about the connection (including the port information) is tracked. Response traffic from the instance for the ping command is not tracked as a new request. Instead, it is tracked as an established connection. It is allowed to flow out of the instance, even if your outbound security group rules restrict outbound ICMP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group rules control inbound and outbound traffic to your AWS resources. You should tightly configure these rules to restrict traffic and allow access only as needed. </a:t>
            </a:r>
            <a:r>
              <a:rPr lang="en-US" kern="1200" dirty="0">
                <a:solidFill>
                  <a:schemeClr val="tx1"/>
                </a:solidFill>
                <a:effectLst/>
                <a:ea typeface="+mn-ea"/>
                <a:cs typeface="+mn-cs"/>
              </a:rPr>
              <a:t>Traffic can be restricted by any internet protocol, service port, and source or destination IP address (individual IP address or CIDR block).</a:t>
            </a:r>
            <a:endParaRPr lang="en-US" dirty="0"/>
          </a:p>
          <a:p>
            <a:r>
              <a:rPr lang="en-US" kern="1200" dirty="0">
                <a:solidFill>
                  <a:schemeClr val="tx1"/>
                </a:solidFill>
                <a:effectLst/>
                <a:ea typeface="+mn-ea"/>
                <a:cs typeface="+mn-cs"/>
              </a:rPr>
              <a:t> </a:t>
            </a:r>
          </a:p>
          <a:p>
            <a:r>
              <a:rPr lang="en-US" kern="1200" dirty="0">
                <a:solidFill>
                  <a:schemeClr val="tx1"/>
                </a:solidFill>
                <a:effectLst/>
                <a:ea typeface="+mn-ea"/>
                <a:cs typeface="+mn-cs"/>
              </a:rPr>
              <a:t>Not all traffic flows are tracked. Consider a security group rule that permits transmission control protocol (TCP) or user datagram protocol (UDP) flows for all traffic (that is, 0.0.0.0/0). There is also a corresponding rule in the other direction that permits the response traffic. In this case, that flow of traffic is not tracked. The response traffic is therefore allowed to flow based on the inbound or outbound rule that permits the response traffic, and not on tracking information.</a:t>
            </a:r>
          </a:p>
        </p:txBody>
      </p:sp>
    </p:spTree>
    <p:extLst>
      <p:ext uri="{BB962C8B-B14F-4D97-AF65-F5344CB8AC3E}">
        <p14:creationId xmlns:p14="http://schemas.microsoft.com/office/powerpoint/2010/main" val="335678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At the end of this module, you should be able to:</a:t>
            </a:r>
          </a:p>
          <a:p>
            <a:endParaRPr lang="en-US" sz="1100" dirty="0"/>
          </a:p>
          <a:p>
            <a:pPr marL="171450" indent="-171450">
              <a:buFont typeface="Arial" panose="020B0604020202020204" pitchFamily="34" charset="0"/>
              <a:buChar char="•"/>
            </a:pPr>
            <a:r>
              <a:rPr lang="en-US" dirty="0">
                <a:latin typeface="+mn-lt"/>
              </a:rPr>
              <a:t>Explain the foundational role of a virtual private cloud (VPC) in Amazon Web Services (AWS) Cloud networking</a:t>
            </a:r>
          </a:p>
          <a:p>
            <a:pPr marL="171450" indent="-171450">
              <a:buFont typeface="Arial" panose="020B0604020202020204" pitchFamily="34" charset="0"/>
              <a:buChar char="•"/>
            </a:pPr>
            <a:r>
              <a:rPr lang="en-US" dirty="0">
                <a:latin typeface="+mn-lt"/>
              </a:rPr>
              <a:t>Identify how to connect your AWS networking environment to the internet</a:t>
            </a:r>
          </a:p>
          <a:p>
            <a:pPr marL="171450" indent="-171450">
              <a:buFont typeface="Arial" panose="020B0604020202020204" pitchFamily="34" charset="0"/>
              <a:buChar char="•"/>
            </a:pPr>
            <a:r>
              <a:rPr lang="en-US" dirty="0">
                <a:latin typeface="+mn-lt"/>
              </a:rPr>
              <a:t>Describe how to isolate resources within your AWS networking environment</a:t>
            </a:r>
          </a:p>
          <a:p>
            <a:pPr marL="171450" indent="-171450">
              <a:buFont typeface="Arial" panose="020B0604020202020204" pitchFamily="34" charset="0"/>
              <a:buChar char="•"/>
            </a:pPr>
            <a:r>
              <a:rPr lang="en-US" dirty="0">
                <a:latin typeface="+mn-lt"/>
              </a:rPr>
              <a:t>Create a VPC with subnets, an internet gateway, route tables, and a security group</a:t>
            </a:r>
            <a:endParaRPr lang="en-US" sz="1100" dirty="0"/>
          </a:p>
        </p:txBody>
      </p:sp>
    </p:spTree>
    <p:extLst>
      <p:ext uri="{BB962C8B-B14F-4D97-AF65-F5344CB8AC3E}">
        <p14:creationId xmlns:p14="http://schemas.microsoft.com/office/powerpoint/2010/main" val="345656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create a security group, it has no inbound rules. This means that you must add inbound rules to the security group to </a:t>
            </a:r>
            <a:r>
              <a:rPr lang="en-US" sz="1100" i="0" dirty="0"/>
              <a:t>allow inbound traffic that originates from another host to your instance. </a:t>
            </a:r>
            <a:r>
              <a:rPr lang="en-US" sz="1100" dirty="0"/>
              <a:t>By default, a security group includes an outbound rule that </a:t>
            </a:r>
            <a:r>
              <a:rPr lang="en-US" sz="1100" i="1" dirty="0"/>
              <a:t>allows all outbound traffic</a:t>
            </a:r>
            <a:r>
              <a:rPr lang="en-US" sz="1100" dirty="0"/>
              <a:t>. You can remove the rule and add outbound rules that allow specific outbound traffic only. If your security group has no outbound rules, no outbound traffic that originates from your instance is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255190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create a custom security group, you can specify </a:t>
            </a:r>
            <a:r>
              <a:rPr lang="en-US" sz="1100" i="1" dirty="0"/>
              <a:t>allow</a:t>
            </a:r>
            <a:r>
              <a:rPr lang="en-US" sz="1100" dirty="0"/>
              <a:t> rules, but not </a:t>
            </a:r>
            <a:r>
              <a:rPr lang="en-US" sz="1100" i="1" dirty="0"/>
              <a:t>deny</a:t>
            </a:r>
            <a:r>
              <a:rPr lang="en-US" sz="1100" dirty="0"/>
              <a:t> rules. For example, when you create </a:t>
            </a:r>
            <a:r>
              <a:rPr lang="en-US" dirty="0"/>
              <a:t>a public subnet for the instances that host your web application, </a:t>
            </a:r>
            <a:r>
              <a:rPr lang="en-US" sz="1100" dirty="0"/>
              <a:t>the last step</a:t>
            </a:r>
            <a:r>
              <a:rPr lang="en-US" dirty="0"/>
              <a:t> is to create a security group that allows HTTP traffic to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All rules are evaluated before the decision to allow traffic is made. </a:t>
            </a:r>
            <a:endParaRPr lang="en-US" dirty="0"/>
          </a:p>
          <a:p>
            <a:endParaRPr lang="en-US" dirty="0"/>
          </a:p>
        </p:txBody>
      </p:sp>
    </p:spTree>
    <p:extLst>
      <p:ext uri="{BB962C8B-B14F-4D97-AF65-F5344CB8AC3E}">
        <p14:creationId xmlns:p14="http://schemas.microsoft.com/office/powerpoint/2010/main" val="3221831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395" rtl="0" eaLnBrk="1" fontAlgn="auto" latinLnBrk="0" hangingPunct="1">
              <a:lnSpc>
                <a:spcPct val="100000"/>
              </a:lnSpc>
              <a:spcBef>
                <a:spcPts val="0"/>
              </a:spcBef>
              <a:spcAft>
                <a:spcPts val="0"/>
              </a:spcAft>
              <a:buClrTx/>
              <a:buSzTx/>
              <a:buFontTx/>
              <a:buNone/>
              <a:tabLst/>
              <a:defRPr/>
            </a:pPr>
            <a:r>
              <a:rPr lang="en-US" dirty="0"/>
              <a:t>Most cloud organizations create security groups with inbound rules for each functional tier. </a:t>
            </a:r>
            <a:r>
              <a:rPr lang="en-US" kern="1200" dirty="0">
                <a:solidFill>
                  <a:schemeClr val="tx1"/>
                </a:solidFill>
                <a:effectLst/>
                <a:ea typeface="+mn-ea"/>
                <a:cs typeface="+mn-cs"/>
              </a:rPr>
              <a:t>This example shows a chain of security groups in a typical three-tier application. The inbound and outbound rules are set up so that traffic can only flow from the top tier to the bottom tier, and back up again. The security groups act as firewalls to prevent a security breach in one tier from automatically providing subnet-wide access of all resources to the compromised client.</a:t>
            </a:r>
          </a:p>
          <a:p>
            <a:pPr marL="0" marR="0" lvl="0" indent="0" algn="l" defTabSz="913395"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Security groups can be configured to set different rules for different classes of instances. Consider this example of a traditional three-tier architecture for a web application. The group for the web servers would have port 80 (HTTP) or port 443 (HTTPS) open to the internet. The group for the application servers would have port 8000 (application-specific) accessible only to the web server group. The group for the database servers would have port 3306 (MySQL) open only to the application server group. All three groups would permit administrative access on port 22 (SSH), but only from the customer’s corporate network. This mechanism enables the deployment of highly secure applications.</a:t>
            </a:r>
          </a:p>
        </p:txBody>
      </p:sp>
    </p:spTree>
    <p:extLst>
      <p:ext uri="{BB962C8B-B14F-4D97-AF65-F5344CB8AC3E}">
        <p14:creationId xmlns:p14="http://schemas.microsoft.com/office/powerpoint/2010/main" val="2210647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a:t>
            </a:r>
            <a:r>
              <a:rPr lang="en-US" sz="1100" b="0" i="1" dirty="0"/>
              <a:t>network access control list (network ACL)</a:t>
            </a:r>
            <a:r>
              <a:rPr lang="en-US" sz="1100" b="1" dirty="0"/>
              <a:t> </a:t>
            </a:r>
            <a:r>
              <a:rPr lang="en-US" sz="1100" dirty="0"/>
              <a:t>is an optional layer of security for your VPC. It acts as a firewall for controlling traffic in and out of one or more subnets. To add another layer of security to your VPC, you can set up network ACLs with rules that are similar to your security groups.</a:t>
            </a:r>
          </a:p>
          <a:p>
            <a:endParaRPr lang="en-US" sz="1100" dirty="0"/>
          </a:p>
          <a:p>
            <a:r>
              <a:rPr lang="en-US" sz="1100" dirty="0"/>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network ACL has separate inbound and outbound rules, and each rule can either allow or deny traffic. Your VPC automatically comes with a modifiable default network ACL. By default, it allows all inbound and outbound IPv4 traffic and, if applicable, IPv6 traffic.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Network ACLs are </a:t>
            </a:r>
            <a:r>
              <a:rPr lang="en-US" sz="1100" i="1" dirty="0"/>
              <a:t>stateless</a:t>
            </a:r>
            <a:r>
              <a:rPr lang="en-US" sz="1100" dirty="0"/>
              <a:t>, which means that no information about a request is maintained after a request is processed. Return traffic must be explicitly allowed by rules. </a:t>
            </a:r>
          </a:p>
          <a:p>
            <a:endParaRPr lang="en-US" sz="1100" dirty="0"/>
          </a:p>
        </p:txBody>
      </p:sp>
    </p:spTree>
    <p:extLst>
      <p:ext uri="{BB962C8B-B14F-4D97-AF65-F5344CB8AC3E}">
        <p14:creationId xmlns:p14="http://schemas.microsoft.com/office/powerpoint/2010/main" val="301935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mn-lt"/>
                <a:ea typeface="+mn-ea"/>
                <a:cs typeface="+mn-cs"/>
              </a:rPr>
              <a:t>You can create a </a:t>
            </a:r>
            <a:r>
              <a:rPr lang="en-US" b="0" i="1" u="none" kern="1200" dirty="0">
                <a:solidFill>
                  <a:schemeClr val="tx1"/>
                </a:solidFill>
                <a:effectLst/>
                <a:latin typeface="+mn-lt"/>
                <a:ea typeface="+mn-ea"/>
                <a:cs typeface="+mn-cs"/>
              </a:rPr>
              <a:t>custom</a:t>
            </a:r>
            <a:r>
              <a:rPr lang="en-US" b="0" i="0" kern="1200" dirty="0">
                <a:solidFill>
                  <a:schemeClr val="tx1"/>
                </a:solidFill>
                <a:effectLst/>
                <a:latin typeface="+mn-lt"/>
                <a:ea typeface="+mn-ea"/>
                <a:cs typeface="+mn-cs"/>
              </a:rPr>
              <a:t> network ACL and associate it with a subnet. By default, each </a:t>
            </a:r>
            <a:r>
              <a:rPr lang="en-US" b="0" i="0" u="none" kern="1200" dirty="0">
                <a:solidFill>
                  <a:schemeClr val="tx1"/>
                </a:solidFill>
                <a:effectLst/>
                <a:latin typeface="+mn-lt"/>
                <a:ea typeface="+mn-ea"/>
                <a:cs typeface="+mn-cs"/>
              </a:rPr>
              <a:t>custom</a:t>
            </a:r>
            <a:r>
              <a:rPr lang="en-US" b="0" i="0" kern="1200" dirty="0">
                <a:solidFill>
                  <a:schemeClr val="tx1"/>
                </a:solidFill>
                <a:effectLst/>
                <a:latin typeface="+mn-lt"/>
                <a:ea typeface="+mn-ea"/>
                <a:cs typeface="+mn-cs"/>
              </a:rPr>
              <a:t> network ACL denies all inbound and outbound traffic until you add rules.</a:t>
            </a:r>
            <a:endParaRPr lang="en-US" dirty="0"/>
          </a:p>
        </p:txBody>
      </p:sp>
    </p:spTree>
    <p:extLst>
      <p:ext uri="{BB962C8B-B14F-4D97-AF65-F5344CB8AC3E}">
        <p14:creationId xmlns:p14="http://schemas.microsoft.com/office/powerpoint/2010/main" val="54150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latin typeface="Calibri" panose="020F0502020204030204" pitchFamily="34" charset="0"/>
                <a:ea typeface="+mn-ea"/>
                <a:cs typeface="+mn-cs"/>
              </a:rPr>
              <a:t>As a best practice, you should secure your infrastructure with multiple layers of defense. By running your infrastructure in a VPC, you can control which instances are exposed to the internet. You can define both security groups and network ACLs to further protect your infrastructure at the infrastructure and subnet levels, respectively. Additionally, you should secure your instances with a firewall at the operating system level, and follow other security best practices.</a:t>
            </a:r>
          </a:p>
          <a:p>
            <a:endParaRPr lang="en-US" kern="1200" dirty="0">
              <a:solidFill>
                <a:schemeClr val="tx1"/>
              </a:solidFill>
              <a:effectLst/>
              <a:latin typeface="Calibri" panose="020F0502020204030204" pitchFamily="34" charset="0"/>
              <a:ea typeface="+mn-ea"/>
              <a:cs typeface="+mn-cs"/>
            </a:endParaRPr>
          </a:p>
          <a:p>
            <a:r>
              <a:rPr lang="en-US" kern="1200" dirty="0">
                <a:solidFill>
                  <a:schemeClr val="tx1"/>
                </a:solidFill>
                <a:effectLst/>
                <a:latin typeface="Calibri" panose="020F0502020204030204" pitchFamily="34" charset="0"/>
                <a:ea typeface="+mn-ea"/>
                <a:cs typeface="+mn-cs"/>
              </a:rPr>
              <a:t>When you implement both network ACLs and security groups as a defense-in-depth way of controlling traffic, a mistake in the configuration of one of these controls will not expose the host to unwanted traffic.</a:t>
            </a:r>
          </a:p>
        </p:txBody>
      </p:sp>
    </p:spTree>
    <p:extLst>
      <p:ext uri="{BB962C8B-B14F-4D97-AF65-F5344CB8AC3E}">
        <p14:creationId xmlns:p14="http://schemas.microsoft.com/office/powerpoint/2010/main" val="1380893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 to create a public subnet to allow communication between instances in your VPC and the internet, you must:</a:t>
            </a:r>
          </a:p>
          <a:p>
            <a:endParaRPr lang="en-US" dirty="0"/>
          </a:p>
          <a:p>
            <a:pPr marL="171450" indent="-171450">
              <a:buFont typeface="Arial" panose="020B0604020202020204" pitchFamily="34" charset="0"/>
              <a:buChar char="•"/>
            </a:pPr>
            <a:r>
              <a:rPr lang="en-US" dirty="0"/>
              <a:t>Attach an internet gateway to your VPC</a:t>
            </a:r>
          </a:p>
          <a:p>
            <a:pPr marL="171450" indent="-171450">
              <a:buFont typeface="Arial" panose="020B0604020202020204" pitchFamily="34" charset="0"/>
              <a:buChar char="•"/>
            </a:pPr>
            <a:r>
              <a:rPr lang="en-US" dirty="0"/>
              <a:t>Add a route to your subnet’s route table that directs internet-bound traffic to the internet gateway</a:t>
            </a:r>
          </a:p>
          <a:p>
            <a:pPr marL="171450" indent="-171450">
              <a:buFont typeface="Arial" panose="020B0604020202020204" pitchFamily="34" charset="0"/>
              <a:buChar char="•"/>
            </a:pPr>
            <a:r>
              <a:rPr lang="en-US" dirty="0"/>
              <a:t>Make sure that your instances have public IP or Elastic IP addresses</a:t>
            </a:r>
          </a:p>
          <a:p>
            <a:pPr marL="171450" indent="-171450">
              <a:buFont typeface="Arial" panose="020B0604020202020204" pitchFamily="34" charset="0"/>
              <a:buChar char="•"/>
            </a:pPr>
            <a:r>
              <a:rPr lang="en-US" dirty="0"/>
              <a:t>Make sure that your security groups and network ACLs allow relevant traffic to flow</a:t>
            </a:r>
          </a:p>
        </p:txBody>
      </p:sp>
    </p:spTree>
    <p:extLst>
      <p:ext uri="{BB962C8B-B14F-4D97-AF65-F5344CB8AC3E}">
        <p14:creationId xmlns:p14="http://schemas.microsoft.com/office/powerpoint/2010/main" val="3144820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Some key</a:t>
            </a:r>
            <a:r>
              <a:rPr lang="en-US"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dirty="0"/>
              <a:t>Security groups are stateful firewalls that act at the instance level</a:t>
            </a:r>
          </a:p>
          <a:p>
            <a:pPr marL="171450" indent="-171450">
              <a:buFont typeface="Arial" panose="020B0604020202020204" pitchFamily="34" charset="0"/>
              <a:buChar char="•"/>
            </a:pPr>
            <a:r>
              <a:rPr lang="en-US" dirty="0"/>
              <a:t>Network ACLs are stateless firewalls that act at the subgroup level</a:t>
            </a:r>
          </a:p>
          <a:p>
            <a:pPr marL="171450" indent="-171450">
              <a:buFont typeface="Arial" panose="020B0604020202020204" pitchFamily="34" charset="0"/>
              <a:buChar char="•"/>
            </a:pPr>
            <a:r>
              <a:rPr lang="en-US" dirty="0"/>
              <a:t>When you set inbound and outbound rules to allow traffic to flow from the top tier to the bottom tier of your architecture, you can chain security groups together to isolate a security breach</a:t>
            </a:r>
          </a:p>
          <a:p>
            <a:pPr marL="171450" indent="-171450">
              <a:buFont typeface="Arial" panose="020B0604020202020204" pitchFamily="34" charset="0"/>
              <a:buChar char="•"/>
            </a:pPr>
            <a:r>
              <a:rPr lang="en-US" dirty="0"/>
              <a:t>You should structure your infrastructure with multiple layers of defense</a:t>
            </a:r>
          </a:p>
        </p:txBody>
      </p:sp>
    </p:spTree>
    <p:extLst>
      <p:ext uri="{BB962C8B-B14F-4D97-AF65-F5344CB8AC3E}">
        <p14:creationId xmlns:p14="http://schemas.microsoft.com/office/powerpoint/2010/main" val="3077572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6 – Guided Lab: Creating a Virtual Private Cloud.</a:t>
            </a:r>
          </a:p>
        </p:txBody>
      </p:sp>
    </p:spTree>
    <p:extLst>
      <p:ext uri="{BB962C8B-B14F-4D97-AF65-F5344CB8AC3E}">
        <p14:creationId xmlns:p14="http://schemas.microsoft.com/office/powerpoint/2010/main" val="3121395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lab, you will use Amazon VPC to manually create a VPC with the following components:</a:t>
            </a:r>
          </a:p>
          <a:p>
            <a:endParaRPr lang="en-US" sz="1100" dirty="0"/>
          </a:p>
          <a:p>
            <a:pPr marL="171450" indent="-171450">
              <a:buFont typeface="Arial" panose="020B0604020202020204" pitchFamily="34" charset="0"/>
              <a:buChar char="•"/>
            </a:pPr>
            <a:r>
              <a:rPr lang="en-US" dirty="0">
                <a:latin typeface="+mn-lt"/>
              </a:rPr>
              <a:t>Public and private subnets</a:t>
            </a:r>
          </a:p>
          <a:p>
            <a:pPr marL="171450" indent="-171450">
              <a:buFont typeface="Arial" panose="020B0604020202020204" pitchFamily="34" charset="0"/>
              <a:buChar char="•"/>
            </a:pPr>
            <a:r>
              <a:rPr lang="en-US" dirty="0"/>
              <a:t>An internet gateway </a:t>
            </a:r>
          </a:p>
          <a:p>
            <a:pPr marL="171450" indent="-171450">
              <a:buFont typeface="Arial" panose="020B0604020202020204" pitchFamily="34" charset="0"/>
              <a:buChar char="•"/>
            </a:pPr>
            <a:r>
              <a:rPr lang="en-US" dirty="0">
                <a:latin typeface="+mn-lt"/>
              </a:rPr>
              <a:t>A route table with a route to direct internet-bound traffic to the internet gateway</a:t>
            </a:r>
          </a:p>
          <a:p>
            <a:pPr marL="171450" indent="-171450">
              <a:buFont typeface="Arial" panose="020B0604020202020204" pitchFamily="34" charset="0"/>
              <a:buChar char="•"/>
            </a:pPr>
            <a:r>
              <a:rPr lang="en-US" dirty="0">
                <a:latin typeface="+mn-lt"/>
              </a:rPr>
              <a:t>A security group for EC2 instances in the public subnet</a:t>
            </a:r>
          </a:p>
          <a:p>
            <a:pPr marL="171450" indent="-171450">
              <a:buFont typeface="Arial" panose="020B0604020202020204" pitchFamily="34" charset="0"/>
              <a:buChar char="•"/>
            </a:pPr>
            <a:r>
              <a:rPr lang="en-US" dirty="0">
                <a:latin typeface="+mn-lt"/>
              </a:rPr>
              <a:t>An application server to test the VPC</a:t>
            </a:r>
            <a:endParaRPr lang="en-US" sz="1100" dirty="0"/>
          </a:p>
        </p:txBody>
      </p:sp>
    </p:spTree>
    <p:extLst>
      <p:ext uri="{BB962C8B-B14F-4D97-AF65-F5344CB8AC3E}">
        <p14:creationId xmlns:p14="http://schemas.microsoft.com/office/powerpoint/2010/main" val="3916963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Architectural need.</a:t>
            </a:r>
          </a:p>
        </p:txBody>
      </p:sp>
    </p:spTree>
    <p:extLst>
      <p:ext uri="{BB962C8B-B14F-4D97-AF65-F5344CB8AC3E}">
        <p14:creationId xmlns:p14="http://schemas.microsoft.com/office/powerpoint/2010/main" val="1318277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2399699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guided lab.</a:t>
            </a:r>
          </a:p>
          <a:p>
            <a:endParaRPr lang="en-US" dirty="0"/>
          </a:p>
        </p:txBody>
      </p:sp>
    </p:spTree>
    <p:extLst>
      <p:ext uri="{BB962C8B-B14F-4D97-AF65-F5344CB8AC3E}">
        <p14:creationId xmlns:p14="http://schemas.microsoft.com/office/powerpoint/2010/main" val="1501289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educator might choose to lead a conversation about the key takeaways from this guided lab after you have completed it. </a:t>
            </a:r>
          </a:p>
        </p:txBody>
      </p:sp>
    </p:spTree>
    <p:extLst>
      <p:ext uri="{BB962C8B-B14F-4D97-AF65-F5344CB8AC3E}">
        <p14:creationId xmlns:p14="http://schemas.microsoft.com/office/powerpoint/2010/main" val="2216979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You will now complete Module 6 – Challenge Lab: Creating a VPC Networking Environment for the Café.</a:t>
            </a:r>
          </a:p>
        </p:txBody>
      </p:sp>
    </p:spTree>
    <p:extLst>
      <p:ext uri="{BB962C8B-B14F-4D97-AF65-F5344CB8AC3E}">
        <p14:creationId xmlns:p14="http://schemas.microsoft.com/office/powerpoint/2010/main" val="2605919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Amazon Ember" panose="02000000000000000000" pitchFamily="2" charset="0"/>
              </a:rPr>
              <a:t>Sof</a:t>
            </a:r>
            <a:r>
              <a:rPr lang="en-US" sz="1100" dirty="0"/>
              <a:t>í</a:t>
            </a:r>
            <a:r>
              <a:rPr kumimoji="0" lang="en-US" sz="1100" b="0" i="0" u="none" strike="noStrike" kern="1200" cap="none" spc="0" normalizeH="0" baseline="0" noProof="0" dirty="0">
                <a:ln>
                  <a:noFill/>
                </a:ln>
                <a:solidFill>
                  <a:srgbClr val="000000"/>
                </a:solidFill>
                <a:effectLst/>
                <a:uLnTx/>
                <a:uFillTx/>
                <a:latin typeface="+mn-lt"/>
                <a:ea typeface="Amazon Ember" panose="02000000000000000000" pitchFamily="2" charset="0"/>
              </a:rPr>
              <a:t>a and Nikhil have successfully created a two-tier architecture, in which they separated the café’s database layer from the web application layer. They also moved their database resources from a public subnet to a private subnet.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Amazon Ember" panose="02000000000000000000" pitchFamily="2" charset="0"/>
              </a:rPr>
              <a:t>Mateo advises them to enhance the security of their VPC by running the café’s application server in a private subnet that is separate from the database instance.</a:t>
            </a:r>
          </a:p>
        </p:txBody>
      </p:sp>
    </p:spTree>
    <p:extLst>
      <p:ext uri="{BB962C8B-B14F-4D97-AF65-F5344CB8AC3E}">
        <p14:creationId xmlns:p14="http://schemas.microsoft.com/office/powerpoint/2010/main" val="39312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challenge lab, you will complete the following tasks:</a:t>
            </a:r>
          </a:p>
          <a:p>
            <a:endParaRPr lang="en-US" sz="1100" dirty="0"/>
          </a:p>
          <a:p>
            <a:pPr marL="228600" indent="-228600">
              <a:buAutoNum type="arabicPeriod"/>
            </a:pPr>
            <a:r>
              <a:rPr lang="en-US" sz="1100" dirty="0"/>
              <a:t>Creating a public subnet</a:t>
            </a:r>
          </a:p>
          <a:p>
            <a:pPr marL="228600" indent="-228600">
              <a:buAutoNum type="arabicPeriod"/>
            </a:pPr>
            <a:r>
              <a:rPr lang="en-US" sz="1100" dirty="0"/>
              <a:t>Creating a bastion host</a:t>
            </a:r>
          </a:p>
          <a:p>
            <a:pPr marL="228600" indent="-228600">
              <a:buAutoNum type="arabicPeriod"/>
            </a:pPr>
            <a:r>
              <a:rPr lang="en-US" sz="1100" dirty="0"/>
              <a:t>Allocating an Elastic IP address for the bastion host</a:t>
            </a:r>
          </a:p>
          <a:p>
            <a:pPr marL="228600" indent="-228600">
              <a:buAutoNum type="arabicPeriod"/>
            </a:pPr>
            <a:r>
              <a:rPr lang="en-US" sz="1100" dirty="0"/>
              <a:t>Testing the connection to the bastion host</a:t>
            </a:r>
          </a:p>
          <a:p>
            <a:pPr marL="228600" indent="-228600">
              <a:buAutoNum type="arabicPeriod"/>
            </a:pPr>
            <a:r>
              <a:rPr lang="en-US" sz="1100" dirty="0"/>
              <a:t>Creating a private subnet</a:t>
            </a:r>
          </a:p>
          <a:p>
            <a:pPr marL="228600" indent="-228600">
              <a:buAutoNum type="arabicPeriod"/>
            </a:pPr>
            <a:r>
              <a:rPr lang="en-US" sz="1100" dirty="0"/>
              <a:t>Creating a NAT gateway</a:t>
            </a:r>
          </a:p>
          <a:p>
            <a:pPr marL="228600" indent="-228600">
              <a:buAutoNum type="arabicPeriod"/>
            </a:pPr>
            <a:r>
              <a:rPr lang="en-US" sz="1100" dirty="0"/>
              <a:t>Creating an EC2 instance in a private subnet</a:t>
            </a:r>
          </a:p>
          <a:p>
            <a:pPr marL="228600" indent="-228600">
              <a:buAutoNum type="arabicPeriod"/>
            </a:pPr>
            <a:r>
              <a:rPr lang="en-US" sz="1100" dirty="0"/>
              <a:t>Configuring your SSH client for SSH passthrough</a:t>
            </a:r>
          </a:p>
          <a:p>
            <a:pPr marL="228600" indent="-228600">
              <a:buAutoNum type="arabicPeriod"/>
            </a:pPr>
            <a:r>
              <a:rPr lang="en-US" sz="1100" dirty="0"/>
              <a:t>Testing the SSH connection from the bastion host</a:t>
            </a:r>
          </a:p>
          <a:p>
            <a:pPr marL="228600" indent="-228600">
              <a:buAutoNum type="arabicPeriod"/>
            </a:pPr>
            <a:r>
              <a:rPr lang="en-US" sz="1100" dirty="0"/>
              <a:t>Creating a </a:t>
            </a:r>
            <a:r>
              <a:rPr lang="en-US" sz="1100"/>
              <a:t>network ACL</a:t>
            </a:r>
          </a:p>
          <a:p>
            <a:pPr marL="228600" indent="-228600">
              <a:buAutoNum type="arabicPeriod"/>
            </a:pPr>
            <a:r>
              <a:rPr lang="en-US" sz="1100"/>
              <a:t>Testing </a:t>
            </a:r>
            <a:r>
              <a:rPr lang="en-US" sz="1100" dirty="0"/>
              <a:t>your custom network ACL</a:t>
            </a:r>
          </a:p>
        </p:txBody>
      </p:sp>
    </p:spTree>
    <p:extLst>
      <p:ext uri="{BB962C8B-B14F-4D97-AF65-F5344CB8AC3E}">
        <p14:creationId xmlns:p14="http://schemas.microsoft.com/office/powerpoint/2010/main" val="790642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summarizes what you will have built after you complete the lab. </a:t>
            </a:r>
          </a:p>
        </p:txBody>
      </p:sp>
    </p:spTree>
    <p:extLst>
      <p:ext uri="{BB962C8B-B14F-4D97-AF65-F5344CB8AC3E}">
        <p14:creationId xmlns:p14="http://schemas.microsoft.com/office/powerpoint/2010/main" val="2306670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start the challenge lab.</a:t>
            </a:r>
          </a:p>
          <a:p>
            <a:endParaRPr lang="en-US" dirty="0"/>
          </a:p>
        </p:txBody>
      </p:sp>
    </p:spTree>
    <p:extLst>
      <p:ext uri="{BB962C8B-B14F-4D97-AF65-F5344CB8AC3E}">
        <p14:creationId xmlns:p14="http://schemas.microsoft.com/office/powerpoint/2010/main" val="514071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educator might choose to lead a conversation about the key takeaways from this challenge lab after you have completed it. </a:t>
            </a:r>
          </a:p>
        </p:txBody>
      </p:sp>
    </p:spTree>
    <p:extLst>
      <p:ext uri="{BB962C8B-B14F-4D97-AF65-F5344CB8AC3E}">
        <p14:creationId xmlns:p14="http://schemas.microsoft.com/office/powerpoint/2010/main" val="3381513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 how to design a network on AWS and build a VPC with subnets. You will also learn how to connect instances in your public and private subnets to the internet.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649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endParaRPr lang="en-US" sz="1100" dirty="0"/>
          </a:p>
          <a:p>
            <a:pPr marL="171450" indent="-171450">
              <a:buFont typeface="Arial" panose="020B0604020202020204" pitchFamily="34" charset="0"/>
              <a:buChar char="•"/>
            </a:pPr>
            <a:r>
              <a:rPr lang="en-US" dirty="0">
                <a:latin typeface="+mn-lt"/>
              </a:rPr>
              <a:t>Explain the foundational role of a VPC in AWS Cloud networking</a:t>
            </a:r>
          </a:p>
          <a:p>
            <a:pPr marL="171450" indent="-171450">
              <a:buFont typeface="Arial" panose="020B0604020202020204" pitchFamily="34" charset="0"/>
              <a:buChar char="•"/>
            </a:pPr>
            <a:r>
              <a:rPr lang="en-US" dirty="0">
                <a:latin typeface="+mn-lt"/>
              </a:rPr>
              <a:t>Identify how to connect your AWS networking environment to the internet</a:t>
            </a:r>
          </a:p>
          <a:p>
            <a:pPr marL="171450" indent="-171450">
              <a:buFont typeface="Arial" panose="020B0604020202020204" pitchFamily="34" charset="0"/>
              <a:buChar char="•"/>
            </a:pPr>
            <a:r>
              <a:rPr lang="en-US" dirty="0">
                <a:latin typeface="+mn-lt"/>
              </a:rPr>
              <a:t>Describe how to isolate resources within your AWS networking environment</a:t>
            </a:r>
          </a:p>
          <a:p>
            <a:pPr marL="171450" indent="-171450">
              <a:buFont typeface="Arial" panose="020B0604020202020204" pitchFamily="34" charset="0"/>
              <a:buChar char="•"/>
            </a:pPr>
            <a:r>
              <a:rPr lang="en-US" dirty="0">
                <a:latin typeface="+mn-lt"/>
              </a:rPr>
              <a:t>Create a VPC with subnets, an internet gateway, route tables, and a security group</a:t>
            </a:r>
            <a:endParaRPr lang="en-US" sz="1100" dirty="0"/>
          </a:p>
        </p:txBody>
      </p:sp>
    </p:spTree>
    <p:extLst>
      <p:ext uri="{BB962C8B-B14F-4D97-AF65-F5344CB8AC3E}">
        <p14:creationId xmlns:p14="http://schemas.microsoft.com/office/powerpoint/2010/main" val="3149957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time to complete the knowledge check for this module.</a:t>
            </a:r>
          </a:p>
        </p:txBody>
      </p:sp>
    </p:spTree>
    <p:extLst>
      <p:ext uri="{BB962C8B-B14F-4D97-AF65-F5344CB8AC3E}">
        <p14:creationId xmlns:p14="http://schemas.microsoft.com/office/powerpoint/2010/main" val="1673197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kern="1200" dirty="0">
                <a:solidFill>
                  <a:schemeClr val="tx1"/>
                </a:solidFill>
                <a:effectLst/>
                <a:latin typeface="+mn-lt"/>
                <a:ea typeface="+mn-ea"/>
                <a:cs typeface="+mn-cs"/>
              </a:rPr>
              <a:t>The correct answer is C</a:t>
            </a:r>
            <a:r>
              <a:rPr lang="en-US" i="1" kern="1200" dirty="0">
                <a:solidFill>
                  <a:schemeClr val="tx1"/>
                </a:solidFill>
                <a:effectLst/>
                <a:latin typeface="+mn-lt"/>
                <a:ea typeface="+mn-ea"/>
                <a:cs typeface="+mn-cs"/>
              </a:rPr>
              <a:t>: “Put the instances behind a NAT gateway.”</a:t>
            </a:r>
            <a:r>
              <a:rPr lang="en-US" kern="1200" dirty="0">
                <a:solidFill>
                  <a:schemeClr val="tx1"/>
                </a:solidFill>
                <a:effectLst/>
                <a:latin typeface="+mn-lt"/>
                <a:ea typeface="+mn-ea"/>
                <a:cs typeface="+mn-cs"/>
              </a:rPr>
              <a:t> Choices A and B can be eliminated because the application will end up having multiple public IP addresses, whereas a single IP address for </a:t>
            </a:r>
            <a:r>
              <a:rPr lang="en-US" kern="1200" dirty="0" err="1">
                <a:solidFill>
                  <a:schemeClr val="tx1"/>
                </a:solidFill>
                <a:effectLst/>
                <a:latin typeface="+mn-lt"/>
                <a:ea typeface="+mn-ea"/>
                <a:cs typeface="+mn-cs"/>
              </a:rPr>
              <a:t>safelisting</a:t>
            </a:r>
            <a:r>
              <a:rPr lang="en-US" kern="1200" dirty="0">
                <a:solidFill>
                  <a:schemeClr val="tx1"/>
                </a:solidFill>
                <a:effectLst/>
                <a:latin typeface="+mn-lt"/>
                <a:ea typeface="+mn-ea"/>
                <a:cs typeface="+mn-cs"/>
              </a:rPr>
              <a:t> is required. Choice D can also be eliminated because a Network Load Balancer will also have more than one IP address. Choice C is correct because a NAT gateway is accessible via a single IP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458878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you want 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3"/>
              </a:rPr>
              <a:t>VPCs and Subnets</a:t>
            </a:r>
          </a:p>
          <a:p>
            <a:pPr marL="171450" indent="-171450">
              <a:buFont typeface="Arial" panose="020B0604020202020204" pitchFamily="34" charset="0"/>
              <a:buChar char="•"/>
            </a:pPr>
            <a:r>
              <a:rPr lang="en-US" dirty="0">
                <a:hlinkClick r:id="rId4"/>
              </a:rPr>
              <a:t>One to Many: Evolving VPC Design</a:t>
            </a:r>
            <a:endParaRPr lang="en-US" dirty="0"/>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hlinkClick r:id="rId5"/>
              </a:rPr>
              <a:t>AWS Single VPC Design</a:t>
            </a:r>
            <a:endParaRPr lang="en-US" sz="1100" dirty="0">
              <a:ea typeface="Amazon Ember Light" panose="020B0403020204020204" pitchFamily="34" charset="0"/>
              <a:cs typeface="Amazon Ember Light" panose="020B0403020204020204" pitchFamily="34" charset="0"/>
            </a:endParaRPr>
          </a:p>
          <a:p>
            <a:pPr marL="171450" indent="-171450">
              <a:buFont typeface="Arial" panose="020B0604020202020204" pitchFamily="34" charset="0"/>
              <a:buChar char="•"/>
            </a:pPr>
            <a:r>
              <a:rPr lang="en-US" dirty="0">
                <a:hlinkClick r:id="rId6"/>
              </a:rPr>
              <a:t>AWS </a:t>
            </a:r>
            <a:r>
              <a:rPr lang="en-US" dirty="0" err="1">
                <a:hlinkClick r:id="rId6"/>
              </a:rPr>
              <a:t>re:Invent</a:t>
            </a:r>
            <a:r>
              <a:rPr lang="en-US" dirty="0">
                <a:hlinkClick r:id="rId6"/>
              </a:rPr>
              <a:t> 2018: Your Virtual Data Center: VPC Fundamentals and Connectivity Options</a:t>
            </a:r>
            <a:endParaRPr lang="en-US" dirty="0"/>
          </a:p>
          <a:p>
            <a:pPr marL="171450" indent="-171450">
              <a:buFont typeface="Arial" panose="020B0604020202020204" pitchFamily="34" charset="0"/>
              <a:buChar char="•"/>
            </a:pPr>
            <a:r>
              <a:rPr lang="en-US" dirty="0">
                <a:hlinkClick r:id="rId7"/>
              </a:rPr>
              <a:t>AWS Networking Fundamentals</a:t>
            </a: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43823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a:t>
            </a:r>
            <a:r>
              <a:rPr lang="en-US" sz="1100"/>
              <a:t>this module.</a:t>
            </a:r>
            <a:endParaRPr lang="en-US" sz="1100" dirty="0"/>
          </a:p>
        </p:txBody>
      </p:sp>
    </p:spTree>
    <p:extLst>
      <p:ext uri="{BB962C8B-B14F-4D97-AF65-F5344CB8AC3E}">
        <p14:creationId xmlns:p14="http://schemas.microsoft.com/office/powerpoint/2010/main" val="132693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café’s business has been steadily increasing. Sofía and Nikhil have become friends with a few of the café regulars, who are AWS consultants, and they have started to discuss the café’s current architecture. Olivia, one of the regulars and an AWS Solutions Architect, identified a need for the café’s online business to scale. Scaling will require additional servers to run the online ordering application, but the current subnet size is too small and can’t support this growth. Therefore, they will need to rearchitect some aspects of the network that the application runs in.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 further review of the café’s architecture, Olivia also noticed a vulnerability: the TCP port that’s used to administer the application server is accessible to the internet. Sofía explained that she and Nikhil must be able to manage and maintain the server. Olivia advises them to set up a bastion host to reduce public access to the server, and to make it more secure.</a:t>
            </a:r>
          </a:p>
        </p:txBody>
      </p:sp>
    </p:spTree>
    <p:extLst>
      <p:ext uri="{BB962C8B-B14F-4D97-AF65-F5344CB8AC3E}">
        <p14:creationId xmlns:p14="http://schemas.microsoft.com/office/powerpoint/2010/main" val="50742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Creating an AWS networking environment.</a:t>
            </a:r>
          </a:p>
        </p:txBody>
      </p:sp>
    </p:spTree>
    <p:extLst>
      <p:ext uri="{BB962C8B-B14F-4D97-AF65-F5344CB8AC3E}">
        <p14:creationId xmlns:p14="http://schemas.microsoft.com/office/powerpoint/2010/main" val="406177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Amazon Virtual Private Cloud (Amazon VPC) is a service that enables you to provision a logically isolated section of the AWS Cloud (called a virtual private cloud, or VPC) where you can launch your AWS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VPC gives you control over your virtual networking resources. For example, you can select your own IP address range, create subnets, and configure route tables and network gateways. You can use both IPv4 and IPv6 in your VPC for secure access to resources and applications.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customize the network configuration for your VPC. For example, you can create a public subnet for your web servers that can access the public internet. You can place your backend systems (such as databases or application servers) in a private subnet with no public internet access.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can use multiple layers of security to help control access to Amazon Elastic Compute Cloud (Amazon EC2) instances in each subnet. These security layers include security groups and network access control lists (network</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ACLs).</a:t>
            </a:r>
          </a:p>
        </p:txBody>
      </p:sp>
    </p:spTree>
    <p:extLst>
      <p:ext uri="{BB962C8B-B14F-4D97-AF65-F5344CB8AC3E}">
        <p14:creationId xmlns:p14="http://schemas.microsoft.com/office/powerpoint/2010/main" val="50206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VPC belongs to a single AWS Region. A VPC spans all the Availability Zones in a Region, so it can host supported resources from any Availability Zone within its Region. </a:t>
            </a:r>
          </a:p>
        </p:txBody>
      </p:sp>
    </p:spTree>
    <p:extLst>
      <p:ext uri="{BB962C8B-B14F-4D97-AF65-F5344CB8AC3E}">
        <p14:creationId xmlns:p14="http://schemas.microsoft.com/office/powerpoint/2010/main" val="4011881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EEF212-16FA-C546-A6BD-253C80A1A8FF}"/>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dirty="0"/>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 uri="{C183D7F6-B498-43B3-948B-1728B52AA6E4}">
                <adec:decorative xmlns:adec="http://schemas.microsoft.com/office/drawing/2017/decorative" val="1"/>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5" name="Rectangle 24">
            <a:extLst>
              <a:ext uri="{FF2B5EF4-FFF2-40B4-BE49-F238E27FC236}">
                <a16:creationId xmlns:a16="http://schemas.microsoft.com/office/drawing/2014/main" id="{3A3837C0-EFCF-E345-9E05-AF315FB06800}"/>
              </a:ext>
              <a:ext uri="{C183D7F6-B498-43B3-948B-1728B52AA6E4}">
                <adec:decorative xmlns:adec="http://schemas.microsoft.com/office/drawing/2017/decorative" val="1"/>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lvl1pPr>
              <a:defRPr>
                <a:solidFill>
                  <a:schemeClr val="bg1"/>
                </a:solidFill>
              </a:defRPr>
            </a:lvl1pPr>
          </a:lstStyle>
          <a:p>
            <a:fld id="{B6A95138-A96E-2F42-A959-2EFD44FE4AB7}" type="slidenum">
              <a:rPr lang="en-US" smtClean="0"/>
              <a:pPr/>
              <a:t>‹#›</a:t>
            </a:fld>
            <a:endParaRPr lang="en-US" dirty="0"/>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8" name="Rectangle 7">
            <a:extLst>
              <a:ext uri="{FF2B5EF4-FFF2-40B4-BE49-F238E27FC236}">
                <a16:creationId xmlns:a16="http://schemas.microsoft.com/office/drawing/2014/main" id="{A413BF5D-EF1D-5C42-8ED2-B1DC40150995}"/>
              </a:ext>
              <a:ext uri="{C183D7F6-B498-43B3-948B-1728B52AA6E4}">
                <adec:decorative xmlns:adec="http://schemas.microsoft.com/office/drawing/2017/decorative" val="1"/>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29035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nchor="ctr"/>
          <a:lstStyle>
            <a:lvl5pPr>
              <a:defRPr sz="158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nchor="ctr"/>
          <a:lstStyle>
            <a:lvl5pPr>
              <a:defRPr sz="158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9146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sp>
        <p:nvSpPr>
          <p:cNvPr id="12" name="Rectangle 11">
            <a:extLst>
              <a:ext uri="{FF2B5EF4-FFF2-40B4-BE49-F238E27FC236}">
                <a16:creationId xmlns:a16="http://schemas.microsoft.com/office/drawing/2014/main" id="{457AF45B-C20A-5F4E-906A-B043D9D7F28E}"/>
              </a:ext>
              <a:ext uri="{C183D7F6-B498-43B3-948B-1728B52AA6E4}">
                <adec:decorative xmlns:adec="http://schemas.microsoft.com/office/drawing/2017/decorative" val="1"/>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a:extLst>
              <a:ext uri="{FF2B5EF4-FFF2-40B4-BE49-F238E27FC236}">
                <a16:creationId xmlns:a16="http://schemas.microsoft.com/office/drawing/2014/main" id="{C0EC8262-9538-E343-BCD0-0911ADA9E7A6}"/>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315D3-3937-1747-9C2E-0067F12A02F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 uri="{C183D7F6-B498-43B3-948B-1728B52AA6E4}">
                <adec:decorative xmlns:adec="http://schemas.microsoft.com/office/drawing/2017/decorative" val="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Tree>
    <p:custDataLst>
      <p:tags r:id="rId27"/>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 id="2147483681" r:id="rId24"/>
    <p:sldLayoutId id="2147483682" r:id="rId25"/>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1.xml"/><Relationship Id="rId7" Type="http://schemas.openxmlformats.org/officeDocument/2006/relationships/image" Target="../media/image15.svg"/><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14.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svg"/><Relationship Id="rId2"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sv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6.xml"/><Relationship Id="rId7" Type="http://schemas.openxmlformats.org/officeDocument/2006/relationships/image" Target="../media/image21.sv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20.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5.svg"/><Relationship Id="rId3" Type="http://schemas.openxmlformats.org/officeDocument/2006/relationships/notesSlide" Target="../notesSlides/notesSlide19.xml"/><Relationship Id="rId7" Type="http://schemas.openxmlformats.org/officeDocument/2006/relationships/image" Target="../media/image31.svg"/><Relationship Id="rId12"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30.png"/><Relationship Id="rId11" Type="http://schemas.openxmlformats.org/officeDocument/2006/relationships/image" Target="../media/image37.svg"/><Relationship Id="rId5" Type="http://schemas.openxmlformats.org/officeDocument/2006/relationships/image" Target="../media/image35.sv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0.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34.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5.svg"/><Relationship Id="rId3" Type="http://schemas.openxmlformats.org/officeDocument/2006/relationships/notesSlide" Target="../notesSlides/notesSlide21.xml"/><Relationship Id="rId7" Type="http://schemas.openxmlformats.org/officeDocument/2006/relationships/image" Target="../media/image58.svg"/><Relationship Id="rId12" Type="http://schemas.openxmlformats.org/officeDocument/2006/relationships/image" Target="../media/image44.png"/><Relationship Id="rId17"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14.png"/><Relationship Id="rId1" Type="http://schemas.openxmlformats.org/officeDocument/2006/relationships/tags" Target="../tags/tag46.xml"/><Relationship Id="rId6" Type="http://schemas.openxmlformats.org/officeDocument/2006/relationships/image" Target="../media/image57.png"/><Relationship Id="rId11" Type="http://schemas.openxmlformats.org/officeDocument/2006/relationships/image" Target="../media/image35.svg"/><Relationship Id="rId5" Type="http://schemas.openxmlformats.org/officeDocument/2006/relationships/image" Target="../media/image56.svg"/><Relationship Id="rId15" Type="http://schemas.openxmlformats.org/officeDocument/2006/relationships/image" Target="../media/image13.svg"/><Relationship Id="rId10" Type="http://schemas.openxmlformats.org/officeDocument/2006/relationships/image" Target="../media/image34.png"/><Relationship Id="rId4" Type="http://schemas.openxmlformats.org/officeDocument/2006/relationships/image" Target="../media/image55.png"/><Relationship Id="rId9" Type="http://schemas.openxmlformats.org/officeDocument/2006/relationships/image" Target="../media/image31.svg"/><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svg"/><Relationship Id="rId3" Type="http://schemas.openxmlformats.org/officeDocument/2006/relationships/notesSlide" Target="../notesSlides/notesSlide22.xml"/><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15.svg"/><Relationship Id="rId2" Type="http://schemas.openxmlformats.org/officeDocument/2006/relationships/slideLayout" Target="../slideLayouts/slideLayout5.xml"/><Relationship Id="rId16"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image" Target="../media/image30.png"/><Relationship Id="rId11" Type="http://schemas.openxmlformats.org/officeDocument/2006/relationships/image" Target="../media/image45.svg"/><Relationship Id="rId5" Type="http://schemas.openxmlformats.org/officeDocument/2006/relationships/image" Target="../media/image17.svg"/><Relationship Id="rId15" Type="http://schemas.openxmlformats.org/officeDocument/2006/relationships/image" Target="../media/image13.svg"/><Relationship Id="rId10"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35.svg"/><Relationship Id="rId1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2.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62.png"/><Relationship Id="rId2" Type="http://schemas.openxmlformats.org/officeDocument/2006/relationships/slideLayout" Target="../slideLayouts/slideLayout18.xml"/><Relationship Id="rId1" Type="http://schemas.openxmlformats.org/officeDocument/2006/relationships/tags" Target="../tags/tag4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1.svg"/><Relationship Id="rId3" Type="http://schemas.openxmlformats.org/officeDocument/2006/relationships/notesSlide" Target="../notesSlides/notesSlide25.xml"/><Relationship Id="rId7" Type="http://schemas.openxmlformats.org/officeDocument/2006/relationships/image" Target="../media/image15.svg"/><Relationship Id="rId12"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14.png"/><Relationship Id="rId11" Type="http://schemas.openxmlformats.org/officeDocument/2006/relationships/image" Target="../media/image45.svg"/><Relationship Id="rId5" Type="http://schemas.openxmlformats.org/officeDocument/2006/relationships/image" Target="../media/image31.svg"/><Relationship Id="rId15" Type="http://schemas.openxmlformats.org/officeDocument/2006/relationships/image" Target="../media/image37.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13.svg"/><Relationship Id="rId1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63.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9.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54.xml"/><Relationship Id="rId6" Type="http://schemas.openxmlformats.org/officeDocument/2006/relationships/image" Target="../media/image44.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45.sv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31.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34.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45.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33.xml"/><Relationship Id="rId7" Type="http://schemas.openxmlformats.org/officeDocument/2006/relationships/image" Target="../media/image45.sv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44.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65.svg"/></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34.xml"/><Relationship Id="rId7" Type="http://schemas.openxmlformats.org/officeDocument/2006/relationships/image" Target="../media/image45.svg"/><Relationship Id="rId2" Type="http://schemas.openxmlformats.org/officeDocument/2006/relationships/slideLayout" Target="../slideLayouts/slideLayout18.xml"/><Relationship Id="rId1" Type="http://schemas.openxmlformats.org/officeDocument/2006/relationships/tags" Target="../tags/tag59.xml"/><Relationship Id="rId6" Type="http://schemas.openxmlformats.org/officeDocument/2006/relationships/image" Target="../media/image44.png"/><Relationship Id="rId11" Type="http://schemas.openxmlformats.org/officeDocument/2006/relationships/image" Target="../media/image15.svg"/><Relationship Id="rId5" Type="http://schemas.openxmlformats.org/officeDocument/2006/relationships/image" Target="../media/image31.svg"/><Relationship Id="rId10" Type="http://schemas.openxmlformats.org/officeDocument/2006/relationships/image" Target="../media/image14.png"/><Relationship Id="rId4" Type="http://schemas.openxmlformats.org/officeDocument/2006/relationships/image" Target="../media/image30.png"/><Relationship Id="rId9" Type="http://schemas.openxmlformats.org/officeDocument/2006/relationships/image" Target="../media/image65.sv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5.svg"/><Relationship Id="rId3" Type="http://schemas.openxmlformats.org/officeDocument/2006/relationships/notesSlide" Target="../notesSlides/notesSlide35.xml"/><Relationship Id="rId7" Type="http://schemas.openxmlformats.org/officeDocument/2006/relationships/image" Target="../media/image15.svg"/><Relationship Id="rId12" Type="http://schemas.openxmlformats.org/officeDocument/2006/relationships/image" Target="../media/image64.png"/><Relationship Id="rId2" Type="http://schemas.openxmlformats.org/officeDocument/2006/relationships/slideLayout" Target="../slideLayouts/slideLayout18.xml"/><Relationship Id="rId1" Type="http://schemas.openxmlformats.org/officeDocument/2006/relationships/tags" Target="../tags/tag60.xml"/><Relationship Id="rId6" Type="http://schemas.openxmlformats.org/officeDocument/2006/relationships/image" Target="../media/image14.png"/><Relationship Id="rId11" Type="http://schemas.openxmlformats.org/officeDocument/2006/relationships/image" Target="../media/image67.svg"/><Relationship Id="rId5" Type="http://schemas.openxmlformats.org/officeDocument/2006/relationships/image" Target="../media/image31.svg"/><Relationship Id="rId15" Type="http://schemas.openxmlformats.org/officeDocument/2006/relationships/image" Target="../media/image45.svg"/><Relationship Id="rId10" Type="http://schemas.openxmlformats.org/officeDocument/2006/relationships/image" Target="../media/image6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36.xml"/><Relationship Id="rId7" Type="http://schemas.openxmlformats.org/officeDocument/2006/relationships/image" Target="../media/image56.svg"/><Relationship Id="rId2"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image" Target="../media/image55.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65.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8.svg"/><Relationship Id="rId3" Type="http://schemas.openxmlformats.org/officeDocument/2006/relationships/notesSlide" Target="../notesSlides/notesSlide40.xml"/><Relationship Id="rId7" Type="http://schemas.openxmlformats.org/officeDocument/2006/relationships/image" Target="../media/image13.svg"/><Relationship Id="rId12" Type="http://schemas.openxmlformats.org/officeDocument/2006/relationships/image" Target="../media/image57.png"/><Relationship Id="rId17" Type="http://schemas.openxmlformats.org/officeDocument/2006/relationships/image" Target="../media/image45.svg"/><Relationship Id="rId2" Type="http://schemas.openxmlformats.org/officeDocument/2006/relationships/slideLayout" Target="../slideLayouts/slideLayout18.xml"/><Relationship Id="rId16" Type="http://schemas.openxmlformats.org/officeDocument/2006/relationships/image" Target="../media/image44.png"/><Relationship Id="rId1" Type="http://schemas.openxmlformats.org/officeDocument/2006/relationships/tags" Target="../tags/tag65.xml"/><Relationship Id="rId6" Type="http://schemas.openxmlformats.org/officeDocument/2006/relationships/image" Target="../media/image12.png"/><Relationship Id="rId11" Type="http://schemas.openxmlformats.org/officeDocument/2006/relationships/image" Target="../media/image35.svg"/><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31.svg"/><Relationship Id="rId1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9.xml"/><Relationship Id="rId1" Type="http://schemas.openxmlformats.org/officeDocument/2006/relationships/tags" Target="../tags/tag66.xml"/><Relationship Id="rId5" Type="http://schemas.openxmlformats.org/officeDocument/2006/relationships/image" Target="../media/image70.png"/><Relationship Id="rId4" Type="http://schemas.openxmlformats.org/officeDocument/2006/relationships/image" Target="../media/image6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67.xml"/><Relationship Id="rId4" Type="http://schemas.openxmlformats.org/officeDocument/2006/relationships/image" Target="../media/image71.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74.jpg"/><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5.svg"/><Relationship Id="rId3" Type="http://schemas.openxmlformats.org/officeDocument/2006/relationships/notesSlide" Target="../notesSlides/notesSlide46.xml"/><Relationship Id="rId7" Type="http://schemas.openxmlformats.org/officeDocument/2006/relationships/image" Target="../media/image35.svg"/><Relationship Id="rId12" Type="http://schemas.openxmlformats.org/officeDocument/2006/relationships/image" Target="../media/image64.png"/><Relationship Id="rId17" Type="http://schemas.openxmlformats.org/officeDocument/2006/relationships/image" Target="../media/image17.svg"/><Relationship Id="rId2" Type="http://schemas.openxmlformats.org/officeDocument/2006/relationships/slideLayout" Target="../slideLayouts/slideLayout5.xml"/><Relationship Id="rId16" Type="http://schemas.openxmlformats.org/officeDocument/2006/relationships/image" Target="../media/image16.png"/><Relationship Id="rId1" Type="http://schemas.openxmlformats.org/officeDocument/2006/relationships/tags" Target="../tags/tag71.xml"/><Relationship Id="rId6" Type="http://schemas.openxmlformats.org/officeDocument/2006/relationships/image" Target="../media/image34.png"/><Relationship Id="rId11" Type="http://schemas.openxmlformats.org/officeDocument/2006/relationships/image" Target="../media/image45.svg"/><Relationship Id="rId5" Type="http://schemas.openxmlformats.org/officeDocument/2006/relationships/image" Target="../media/image31.svg"/><Relationship Id="rId15" Type="http://schemas.openxmlformats.org/officeDocument/2006/relationships/image" Target="../media/image15.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13.svg"/><Relationship Id="rId1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9.xml"/><Relationship Id="rId1" Type="http://schemas.openxmlformats.org/officeDocument/2006/relationships/tags" Target="../tags/tag72.xml"/><Relationship Id="rId5" Type="http://schemas.openxmlformats.org/officeDocument/2006/relationships/image" Target="../media/image70.png"/><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73.xml"/><Relationship Id="rId4" Type="http://schemas.openxmlformats.org/officeDocument/2006/relationships/image" Target="../media/image71.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svg"/><Relationship Id="rId21" Type="http://schemas.openxmlformats.org/officeDocument/2006/relationships/image" Target="../media/image25.svg"/><Relationship Id="rId34" Type="http://schemas.openxmlformats.org/officeDocument/2006/relationships/image" Target="../media/image38.png"/><Relationship Id="rId7" Type="http://schemas.openxmlformats.org/officeDocument/2006/relationships/image" Target="../media/image11.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41" Type="http://schemas.openxmlformats.org/officeDocument/2006/relationships/image" Target="../media/image45.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svg"/><Relationship Id="rId40" Type="http://schemas.openxmlformats.org/officeDocument/2006/relationships/image" Target="../media/image44.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34.png"/><Relationship Id="rId35" Type="http://schemas.openxmlformats.org/officeDocument/2006/relationships/image" Target="../media/image39.svg"/><Relationship Id="rId8" Type="http://schemas.openxmlformats.org/officeDocument/2006/relationships/image" Target="../media/image12.png"/><Relationship Id="rId3" Type="http://schemas.openxmlformats.org/officeDocument/2006/relationships/notesSlide" Target="../notesSlides/notesSlide5.xml"/><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33" Type="http://schemas.openxmlformats.org/officeDocument/2006/relationships/image" Target="../media/image37.svg"/><Relationship Id="rId38"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76.xml"/><Relationship Id="rId4" Type="http://schemas.openxmlformats.org/officeDocument/2006/relationships/image" Target="../media/image75.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hyperlink" Target="https://www.youtube.com/watch?v=hiKPPy584Mg" TargetMode="External"/><Relationship Id="rId2" Type="http://schemas.openxmlformats.org/officeDocument/2006/relationships/slideLayout" Target="../slideLayouts/slideLayout5.xml"/><Relationship Id="rId1" Type="http://schemas.openxmlformats.org/officeDocument/2006/relationships/tags" Target="../tags/tag78.xml"/><Relationship Id="rId6" Type="http://schemas.openxmlformats.org/officeDocument/2006/relationships/hyperlink" Target="https://www.youtube.com/watch?v=jZAvKgqlrjY" TargetMode="External"/><Relationship Id="rId5" Type="http://schemas.openxmlformats.org/officeDocument/2006/relationships/hyperlink" Target="https://aws.amazon.com/answers/networking/aws-single-vpc-design/" TargetMode="External"/><Relationship Id="rId4" Type="http://schemas.openxmlformats.org/officeDocument/2006/relationships/hyperlink" Target="https://docs.aws.amazon.com/vpc/latest/userguide/VPC_Subnets.html"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3.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47.tiff"/><Relationship Id="rId4" Type="http://schemas.openxmlformats.org/officeDocument/2006/relationships/image" Target="../media/image46.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8.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9.xml"/><Relationship Id="rId7" Type="http://schemas.openxmlformats.org/officeDocument/2006/relationships/image" Target="../media/image20.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Architecting</a:t>
            </a:r>
          </a:p>
        </p:txBody>
      </p:sp>
      <p:sp>
        <p:nvSpPr>
          <p:cNvPr id="6" name="Title 5"/>
          <p:cNvSpPr>
            <a:spLocks noGrp="1"/>
          </p:cNvSpPr>
          <p:nvPr>
            <p:ph type="title"/>
          </p:nvPr>
        </p:nvSpPr>
        <p:spPr>
          <a:xfrm>
            <a:off x="419100" y="3350436"/>
            <a:ext cx="11353800" cy="474119"/>
          </a:xfrm>
        </p:spPr>
        <p:txBody>
          <a:bodyPr/>
          <a:lstStyle/>
          <a:p>
            <a:r>
              <a:rPr lang="en-US" sz="5400" dirty="0">
                <a:latin typeface="+mj-lt"/>
              </a:rPr>
              <a:t>Module 6: Creating a Networking Environment</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2020, Amazon Web Services, Inc. or its Affiliates. All rights reserved.</a:t>
            </a:r>
          </a:p>
        </p:txBody>
      </p:sp>
    </p:spTree>
    <p:custDataLst>
      <p:tags r:id="rId1"/>
    </p:custDataLst>
    <p:extLst>
      <p:ext uri="{BB962C8B-B14F-4D97-AF65-F5344CB8AC3E}">
        <p14:creationId xmlns:p14="http://schemas.microsoft.com/office/powerpoint/2010/main" val="356220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46DA-7CE7-9B4C-B4D5-02CA89DABB30}"/>
              </a:ext>
            </a:extLst>
          </p:cNvPr>
          <p:cNvSpPr>
            <a:spLocks noGrp="1"/>
          </p:cNvSpPr>
          <p:nvPr>
            <p:ph type="title"/>
          </p:nvPr>
        </p:nvSpPr>
        <p:spPr/>
        <p:txBody>
          <a:bodyPr/>
          <a:lstStyle/>
          <a:p>
            <a:r>
              <a:rPr lang="en-US" dirty="0"/>
              <a:t>Classless Inter-Domain Routing (CIDR)</a:t>
            </a:r>
          </a:p>
        </p:txBody>
      </p:sp>
      <p:grpSp>
        <p:nvGrpSpPr>
          <p:cNvPr id="9" name="Group 8" descr="examples of cidr blocks. the first three numbers in a CDIR bock are the routing prefix, the fourth number is the host identifier, and the last number (that is, the number that comes after the slash) tells you how many bits must be fixed. ">
            <a:extLst>
              <a:ext uri="{FF2B5EF4-FFF2-40B4-BE49-F238E27FC236}">
                <a16:creationId xmlns:a16="http://schemas.microsoft.com/office/drawing/2014/main" id="{4BCFA287-313A-CC45-BA2D-F965C5CD7209}"/>
              </a:ext>
            </a:extLst>
          </p:cNvPr>
          <p:cNvGrpSpPr/>
          <p:nvPr/>
        </p:nvGrpSpPr>
        <p:grpSpPr>
          <a:xfrm>
            <a:off x="1248585" y="2277979"/>
            <a:ext cx="7096008" cy="3256547"/>
            <a:chOff x="1989221" y="2133600"/>
            <a:chExt cx="7096008" cy="3256547"/>
          </a:xfrm>
        </p:grpSpPr>
        <p:grpSp>
          <p:nvGrpSpPr>
            <p:cNvPr id="7" name="Group 6">
              <a:extLst>
                <a:ext uri="{FF2B5EF4-FFF2-40B4-BE49-F238E27FC236}">
                  <a16:creationId xmlns:a16="http://schemas.microsoft.com/office/drawing/2014/main" id="{58C0ADC6-3BAA-7F46-82FB-127E53CC0226}"/>
                </a:ext>
              </a:extLst>
            </p:cNvPr>
            <p:cNvGrpSpPr/>
            <p:nvPr/>
          </p:nvGrpSpPr>
          <p:grpSpPr>
            <a:xfrm>
              <a:off x="2277978" y="2454509"/>
              <a:ext cx="6807251" cy="2677656"/>
              <a:chOff x="2277978" y="2454509"/>
              <a:chExt cx="6807251" cy="2677656"/>
            </a:xfrm>
          </p:grpSpPr>
          <p:sp>
            <p:nvSpPr>
              <p:cNvPr id="5" name="Rectangle 4">
                <a:extLst>
                  <a:ext uri="{FF2B5EF4-FFF2-40B4-BE49-F238E27FC236}">
                    <a16:creationId xmlns:a16="http://schemas.microsoft.com/office/drawing/2014/main" id="{808A7867-42AE-BE4B-B6EA-8F6C09F53B30}"/>
                  </a:ext>
                </a:extLst>
              </p:cNvPr>
              <p:cNvSpPr/>
              <p:nvPr/>
            </p:nvSpPr>
            <p:spPr>
              <a:xfrm>
                <a:off x="5734890" y="2454509"/>
                <a:ext cx="3350339" cy="2677656"/>
              </a:xfrm>
              <a:prstGeom prst="rect">
                <a:avLst/>
              </a:prstGeom>
            </p:spPr>
            <p:txBody>
              <a:bodyPr wrap="square">
                <a:spAutoFit/>
              </a:bodyPr>
              <a:lstStyle/>
              <a:p>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All IP addresses</a:t>
                </a:r>
              </a:p>
              <a:p>
                <a:endParaRPr lang="en-US" sz="2400" dirty="0">
                  <a:solidFill>
                    <a:schemeClr val="bg2">
                      <a:lumMod val="25000"/>
                    </a:schemeClr>
                  </a:solidFill>
                  <a:latin typeface="Amazon-Ember" panose="020B0603020204020204" pitchFamily="34" charset="0"/>
                </a:endParaRPr>
              </a:p>
              <a:p>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10.22.33.</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44</a:t>
                </a:r>
              </a:p>
              <a:p>
                <a:endParaRPr lang="en-US" sz="2400" dirty="0">
                  <a:solidFill>
                    <a:schemeClr val="bg2">
                      <a:lumMod val="25000"/>
                    </a:schemeClr>
                  </a:solidFill>
                  <a:latin typeface="Amazon-Ember" panose="020B0603020204020204" pitchFamily="34" charset="0"/>
                </a:endParaRPr>
              </a:p>
              <a:p>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10.22.33.</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a:p>
                <a:endParaRPr lang="en-US" sz="2400" dirty="0">
                  <a:solidFill>
                    <a:schemeClr val="bg2">
                      <a:lumMod val="25000"/>
                    </a:schemeClr>
                  </a:solidFill>
                  <a:latin typeface="Amazon-Ember" panose="020B0603020204020204" pitchFamily="34" charset="0"/>
                </a:endParaRPr>
              </a:p>
              <a:p>
                <a:r>
                  <a:rPr lang="en-US" sz="2400" dirty="0">
                    <a:solidFill>
                      <a:schemeClr val="bg2">
                        <a:lumMod val="25000"/>
                      </a:schemeClr>
                    </a:solidFill>
                    <a:latin typeface="Amazon Ember" panose="020B0603020204020204" pitchFamily="34" charset="0"/>
                    <a:ea typeface="Amazon Ember" panose="020B0603020204020204" pitchFamily="34" charset="0"/>
                    <a:cs typeface="Amazon Ember" panose="020B0603020204020204" pitchFamily="34" charset="0"/>
                  </a:rPr>
                  <a:t>= 10.22.</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r>
                  <a:rPr lang="en-US" sz="24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43744E35-8A84-1B43-AD01-3FF0340962EC}"/>
                  </a:ext>
                </a:extLst>
              </p:cNvPr>
              <p:cNvSpPr txBox="1"/>
              <p:nvPr/>
            </p:nvSpPr>
            <p:spPr>
              <a:xfrm>
                <a:off x="2277978" y="2454509"/>
                <a:ext cx="3080085" cy="2677656"/>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0.0.0.0/0</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400" dirty="0">
                    <a:latin typeface="Amazon Ember" panose="020B0603020204020204" pitchFamily="34" charset="0"/>
                    <a:ea typeface="Amazon Ember" panose="020B0603020204020204" pitchFamily="34" charset="0"/>
                    <a:cs typeface="Amazon Ember" panose="020B0603020204020204" pitchFamily="34" charset="0"/>
                  </a:rPr>
                  <a:t>10.22.33.44/32</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400" dirty="0">
                    <a:latin typeface="Amazon Ember" panose="020B0603020204020204" pitchFamily="34" charset="0"/>
                    <a:ea typeface="Amazon Ember" panose="020B0603020204020204" pitchFamily="34" charset="0"/>
                    <a:cs typeface="Amazon Ember" panose="020B0603020204020204" pitchFamily="34" charset="0"/>
                  </a:rPr>
                  <a:t>10.22.33.0/24</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p>
                <a:r>
                  <a:rPr lang="en-US" sz="2400" dirty="0">
                    <a:latin typeface="Amazon Ember" panose="020B0603020204020204" pitchFamily="34" charset="0"/>
                    <a:ea typeface="Amazon Ember" panose="020B0603020204020204" pitchFamily="34" charset="0"/>
                    <a:cs typeface="Amazon Ember" panose="020B0603020204020204" pitchFamily="34" charset="0"/>
                  </a:rPr>
                  <a:t>10.22.0.0/16 </a:t>
                </a:r>
              </a:p>
            </p:txBody>
          </p:sp>
        </p:grpSp>
        <p:sp>
          <p:nvSpPr>
            <p:cNvPr id="8" name="Rectangle 7">
              <a:extLst>
                <a:ext uri="{FF2B5EF4-FFF2-40B4-BE49-F238E27FC236}">
                  <a16:creationId xmlns:a16="http://schemas.microsoft.com/office/drawing/2014/main" id="{AE375222-79EB-5847-9C65-7917B3B577AD}"/>
                </a:ext>
              </a:extLst>
            </p:cNvPr>
            <p:cNvSpPr/>
            <p:nvPr/>
          </p:nvSpPr>
          <p:spPr>
            <a:xfrm>
              <a:off x="1989221" y="2133600"/>
              <a:ext cx="6545179" cy="3256547"/>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0" name="Table 9">
            <a:extLst>
              <a:ext uri="{FF2B5EF4-FFF2-40B4-BE49-F238E27FC236}">
                <a16:creationId xmlns:a16="http://schemas.microsoft.com/office/drawing/2014/main" id="{7C4FEF26-B333-E746-BE6F-622B9F7B62A7}"/>
              </a:ext>
            </a:extLst>
          </p:cNvPr>
          <p:cNvGraphicFramePr>
            <a:graphicFrameLocks noGrp="1"/>
          </p:cNvGraphicFramePr>
          <p:nvPr>
            <p:extLst>
              <p:ext uri="{D42A27DB-BD31-4B8C-83A1-F6EECF244321}">
                <p14:modId xmlns:p14="http://schemas.microsoft.com/office/powerpoint/2010/main" val="2590748417"/>
              </p:ext>
            </p:extLst>
          </p:nvPr>
        </p:nvGraphicFramePr>
        <p:xfrm>
          <a:off x="9006606" y="2123867"/>
          <a:ext cx="2766294" cy="3489556"/>
        </p:xfrm>
        <a:graphic>
          <a:graphicData uri="http://schemas.openxmlformats.org/drawingml/2006/table">
            <a:tbl>
              <a:tblPr firstRow="1" bandRow="1">
                <a:tableStyleId>{F5AB1C69-6EDB-4FF4-983F-18BD219EF322}</a:tableStyleId>
              </a:tblPr>
              <a:tblGrid>
                <a:gridCol w="1383147">
                  <a:extLst>
                    <a:ext uri="{9D8B030D-6E8A-4147-A177-3AD203B41FA5}">
                      <a16:colId xmlns:a16="http://schemas.microsoft.com/office/drawing/2014/main" val="1782342587"/>
                    </a:ext>
                  </a:extLst>
                </a:gridCol>
                <a:gridCol w="1383147">
                  <a:extLst>
                    <a:ext uri="{9D8B030D-6E8A-4147-A177-3AD203B41FA5}">
                      <a16:colId xmlns:a16="http://schemas.microsoft.com/office/drawing/2014/main" val="3153592162"/>
                    </a:ext>
                  </a:extLst>
                </a:gridCol>
              </a:tblGrid>
              <a:tr h="407068">
                <a:tc>
                  <a:txBody>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CIDR</a:t>
                      </a:r>
                    </a:p>
                  </a:txBody>
                  <a:tcPr anchor="ctr"/>
                </a:tc>
                <a:tc>
                  <a:txBody>
                    <a:bodyP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IP addresses</a:t>
                      </a:r>
                    </a:p>
                  </a:txBody>
                  <a:tcPr anchor="ctr"/>
                </a:tc>
                <a:extLst>
                  <a:ext uri="{0D108BD9-81ED-4DB2-BD59-A6C34878D82A}">
                    <a16:rowId xmlns:a16="http://schemas.microsoft.com/office/drawing/2014/main" val="2931084991"/>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/28</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16</a:t>
                      </a:r>
                    </a:p>
                  </a:txBody>
                  <a:tcPr anchor="ctr"/>
                </a:tc>
                <a:extLst>
                  <a:ext uri="{0D108BD9-81ED-4DB2-BD59-A6C34878D82A}">
                    <a16:rowId xmlns:a16="http://schemas.microsoft.com/office/drawing/2014/main" val="903392839"/>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t>
                      </a:r>
                    </a:p>
                  </a:txBody>
                  <a:tcPr anchor="ctr"/>
                </a:tc>
                <a:extLst>
                  <a:ext uri="{0D108BD9-81ED-4DB2-BD59-A6C34878D82A}">
                    <a16:rowId xmlns:a16="http://schemas.microsoft.com/office/drawing/2014/main" val="3447268851"/>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/20</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4,096</a:t>
                      </a:r>
                    </a:p>
                  </a:txBody>
                  <a:tcPr anchor="ctr"/>
                </a:tc>
                <a:extLst>
                  <a:ext uri="{0D108BD9-81ED-4DB2-BD59-A6C34878D82A}">
                    <a16:rowId xmlns:a16="http://schemas.microsoft.com/office/drawing/2014/main" val="2664699319"/>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/19</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8,192</a:t>
                      </a:r>
                    </a:p>
                  </a:txBody>
                  <a:tcPr anchor="ctr"/>
                </a:tc>
                <a:extLst>
                  <a:ext uri="{0D108BD9-81ED-4DB2-BD59-A6C34878D82A}">
                    <a16:rowId xmlns:a16="http://schemas.microsoft.com/office/drawing/2014/main" val="2142321620"/>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/18</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16,384</a:t>
                      </a:r>
                    </a:p>
                  </a:txBody>
                  <a:tcPr anchor="ctr"/>
                </a:tc>
                <a:extLst>
                  <a:ext uri="{0D108BD9-81ED-4DB2-BD59-A6C34878D82A}">
                    <a16:rowId xmlns:a16="http://schemas.microsoft.com/office/drawing/2014/main" val="1459202694"/>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/17</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32,768</a:t>
                      </a:r>
                    </a:p>
                  </a:txBody>
                  <a:tcPr anchor="ctr"/>
                </a:tc>
                <a:extLst>
                  <a:ext uri="{0D108BD9-81ED-4DB2-BD59-A6C34878D82A}">
                    <a16:rowId xmlns:a16="http://schemas.microsoft.com/office/drawing/2014/main" val="3240875938"/>
                  </a:ext>
                </a:extLst>
              </a:tr>
              <a:tr h="407068">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/16</a:t>
                      </a:r>
                    </a:p>
                  </a:txBody>
                  <a:tcPr anchor="ctr"/>
                </a:tc>
                <a:tc>
                  <a:txBody>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65,536</a:t>
                      </a:r>
                    </a:p>
                  </a:txBody>
                  <a:tcPr anchor="ctr"/>
                </a:tc>
                <a:extLst>
                  <a:ext uri="{0D108BD9-81ED-4DB2-BD59-A6C34878D82A}">
                    <a16:rowId xmlns:a16="http://schemas.microsoft.com/office/drawing/2014/main" val="628357955"/>
                  </a:ext>
                </a:extLst>
              </a:tr>
            </a:tbl>
          </a:graphicData>
        </a:graphic>
      </p:graphicFrame>
      <p:sp>
        <p:nvSpPr>
          <p:cNvPr id="3" name="Footer Placeholder 2">
            <a:extLst>
              <a:ext uri="{FF2B5EF4-FFF2-40B4-BE49-F238E27FC236}">
                <a16:creationId xmlns:a16="http://schemas.microsoft.com/office/drawing/2014/main" id="{962BB86C-8D32-4298-8BF8-1B0A651BB25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6A7DC402-3A69-480C-925B-3F39E13B0CD3}"/>
              </a:ext>
            </a:extLst>
          </p:cNvPr>
          <p:cNvSpPr>
            <a:spLocks noGrp="1"/>
          </p:cNvSpPr>
          <p:nvPr>
            <p:ph type="sldNum" sz="quarter" idx="12"/>
          </p:nvPr>
        </p:nvSpPr>
        <p:spPr/>
        <p:txBody>
          <a:bodyPr/>
          <a:lstStyle/>
          <a:p>
            <a:fld id="{B6A95138-A96E-2F42-A959-2EFD44FE4AB7}" type="slidenum">
              <a:rPr lang="en-US" smtClean="0"/>
              <a:t>10</a:t>
            </a:fld>
            <a:endParaRPr lang="en-US" dirty="0"/>
          </a:p>
        </p:txBody>
      </p:sp>
    </p:spTree>
    <p:custDataLst>
      <p:tags r:id="rId1"/>
    </p:custDataLst>
    <p:extLst>
      <p:ext uri="{BB962C8B-B14F-4D97-AF65-F5344CB8AC3E}">
        <p14:creationId xmlns:p14="http://schemas.microsoft.com/office/powerpoint/2010/main" val="355703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F2B2-F41E-1945-8FB6-C5BC262BC306}"/>
              </a:ext>
            </a:extLst>
          </p:cNvPr>
          <p:cNvSpPr>
            <a:spLocks noGrp="1"/>
          </p:cNvSpPr>
          <p:nvPr>
            <p:ph type="title"/>
          </p:nvPr>
        </p:nvSpPr>
        <p:spPr/>
        <p:txBody>
          <a:bodyPr/>
          <a:lstStyle/>
          <a:p>
            <a:r>
              <a:rPr lang="en-US" dirty="0"/>
              <a:t>Subnets: Dividing your VPC</a:t>
            </a:r>
          </a:p>
        </p:txBody>
      </p:sp>
      <p:sp>
        <p:nvSpPr>
          <p:cNvPr id="3" name="Content Placeholder 2">
            <a:extLst>
              <a:ext uri="{FF2B5EF4-FFF2-40B4-BE49-F238E27FC236}">
                <a16:creationId xmlns:a16="http://schemas.microsoft.com/office/drawing/2014/main" id="{4404E353-B26A-4A46-AE7C-5F73E6C27332}"/>
              </a:ext>
            </a:extLst>
          </p:cNvPr>
          <p:cNvSpPr>
            <a:spLocks noGrp="1"/>
          </p:cNvSpPr>
          <p:nvPr>
            <p:ph idx="1"/>
          </p:nvPr>
        </p:nvSpPr>
        <p:spPr>
          <a:xfrm>
            <a:off x="419100" y="1528175"/>
            <a:ext cx="6569844" cy="4648788"/>
          </a:xfrm>
        </p:spPr>
        <p:txBody>
          <a:bodyPr/>
          <a:lstStyle/>
          <a:p>
            <a:r>
              <a:rPr lang="en-US" sz="2400" dirty="0"/>
              <a:t>A </a:t>
            </a:r>
            <a:r>
              <a:rPr lang="en-US" sz="2400" dirty="0">
                <a:solidFill>
                  <a:schemeClr val="accent5"/>
                </a:solidFill>
                <a:latin typeface="Amazon Ember" panose="02000000000000000000" pitchFamily="2" charset="0"/>
                <a:ea typeface="Amazon Ember" panose="02000000000000000000" pitchFamily="2" charset="0"/>
              </a:rPr>
              <a:t>subnet</a:t>
            </a:r>
            <a:r>
              <a:rPr lang="en-US" sz="2400" dirty="0"/>
              <a:t> is a segment or partition of a VPC’s IP address range where you can allocate a group of resources</a:t>
            </a:r>
          </a:p>
          <a:p>
            <a:r>
              <a:rPr lang="en-US" sz="2400" dirty="0"/>
              <a:t>Subnets are </a:t>
            </a:r>
            <a:r>
              <a:rPr lang="en-US" sz="2400" dirty="0">
                <a:solidFill>
                  <a:schemeClr val="accent5"/>
                </a:solidFill>
                <a:latin typeface="Amazon Ember" panose="02000000000000000000" pitchFamily="2" charset="0"/>
                <a:ea typeface="Amazon Ember" panose="02000000000000000000" pitchFamily="2" charset="0"/>
              </a:rPr>
              <a:t>not isolation boundaries</a:t>
            </a:r>
            <a:endParaRPr lang="en-US" sz="2400" dirty="0"/>
          </a:p>
          <a:p>
            <a:r>
              <a:rPr lang="en-US" sz="2400" dirty="0"/>
              <a:t>Subnets are a </a:t>
            </a:r>
            <a:r>
              <a:rPr lang="en-US" sz="2400" dirty="0">
                <a:solidFill>
                  <a:schemeClr val="accent5"/>
                </a:solidFill>
                <a:latin typeface="Amazon Ember" panose="02000000000000000000" pitchFamily="2" charset="0"/>
                <a:ea typeface="Amazon Ember" panose="02000000000000000000" pitchFamily="2" charset="0"/>
              </a:rPr>
              <a:t>subset</a:t>
            </a:r>
            <a:r>
              <a:rPr lang="en-US" sz="2400" dirty="0"/>
              <a:t> of the VPC CIDR block</a:t>
            </a:r>
          </a:p>
          <a:p>
            <a:r>
              <a:rPr lang="en-US" sz="2400" dirty="0"/>
              <a:t>Subnet CIDR blocks </a:t>
            </a:r>
            <a:r>
              <a:rPr lang="en-US" sz="2400" dirty="0">
                <a:solidFill>
                  <a:schemeClr val="accent5"/>
                </a:solidFill>
                <a:latin typeface="Amazon Ember" panose="02000000000000000000" pitchFamily="2" charset="0"/>
                <a:ea typeface="Amazon Ember" panose="02000000000000000000" pitchFamily="2" charset="0"/>
              </a:rPr>
              <a:t>cannot overlap</a:t>
            </a:r>
            <a:endParaRPr lang="en-US" sz="2400" dirty="0"/>
          </a:p>
          <a:p>
            <a:r>
              <a:rPr lang="en-US" sz="2400" dirty="0"/>
              <a:t>Each subnet resides entirely within one</a:t>
            </a:r>
            <a:r>
              <a:rPr lang="en-US" sz="2400" b="1" dirty="0">
                <a:solidFill>
                  <a:schemeClr val="accent5"/>
                </a:solidFill>
              </a:rPr>
              <a:t> </a:t>
            </a:r>
            <a:r>
              <a:rPr lang="en-US" sz="2400" dirty="0"/>
              <a:t>Availability Zone</a:t>
            </a:r>
          </a:p>
          <a:p>
            <a:r>
              <a:rPr lang="en-US" sz="2400" dirty="0"/>
              <a:t>You can add one or more subnets in each Availability Zone or in a Local Zone</a:t>
            </a:r>
          </a:p>
          <a:p>
            <a:r>
              <a:rPr lang="en-US" sz="2400" dirty="0"/>
              <a:t>AWS </a:t>
            </a:r>
            <a:r>
              <a:rPr lang="en-US" sz="2400" dirty="0">
                <a:solidFill>
                  <a:schemeClr val="accent5"/>
                </a:solidFill>
                <a:latin typeface="Amazon Ember" panose="02000000000000000000" pitchFamily="2" charset="0"/>
                <a:ea typeface="Amazon Ember" panose="02000000000000000000" pitchFamily="2" charset="0"/>
              </a:rPr>
              <a:t>reserves five IP addresses </a:t>
            </a:r>
            <a:r>
              <a:rPr lang="en-US" sz="2400" dirty="0"/>
              <a:t>in each subnet</a:t>
            </a:r>
          </a:p>
        </p:txBody>
      </p:sp>
      <p:grpSp>
        <p:nvGrpSpPr>
          <p:cNvPr id="7" name="Group 6" descr="architecture diagram of a vpc spread across two availability zones, and each availability zone has a pubic and private subnet.">
            <a:extLst>
              <a:ext uri="{FF2B5EF4-FFF2-40B4-BE49-F238E27FC236}">
                <a16:creationId xmlns:a16="http://schemas.microsoft.com/office/drawing/2014/main" id="{8A3B3196-3585-46FA-A555-6566ACC05DDC}"/>
              </a:ext>
            </a:extLst>
          </p:cNvPr>
          <p:cNvGrpSpPr/>
          <p:nvPr/>
        </p:nvGrpSpPr>
        <p:grpSpPr>
          <a:xfrm>
            <a:off x="7047896" y="2030626"/>
            <a:ext cx="4908574" cy="3566160"/>
            <a:chOff x="7047896" y="2030626"/>
            <a:chExt cx="4908574" cy="3566160"/>
          </a:xfrm>
        </p:grpSpPr>
        <p:sp>
          <p:nvSpPr>
            <p:cNvPr id="11" name="Rectangle 10">
              <a:extLst>
                <a:ext uri="{FF2B5EF4-FFF2-40B4-BE49-F238E27FC236}">
                  <a16:creationId xmlns:a16="http://schemas.microsoft.com/office/drawing/2014/main" id="{7E60FA4F-54EC-4CE3-BD35-EA646668E822}"/>
                </a:ext>
              </a:extLst>
            </p:cNvPr>
            <p:cNvSpPr/>
            <p:nvPr/>
          </p:nvSpPr>
          <p:spPr>
            <a:xfrm>
              <a:off x="7047896" y="2449424"/>
              <a:ext cx="4908574" cy="29718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VPC: 10.0.0.0/22</a:t>
              </a:r>
              <a:endParaRPr kumimoji="0" lang="en-US" sz="1200" b="0" i="0" u="none" strike="noStrike" kern="0" cap="none" spc="0" normalizeH="0" baseline="0" noProof="0" dirty="0">
                <a:ln w="0"/>
                <a:solidFill>
                  <a:srgbClr val="1D8900"/>
                </a:solidFill>
                <a:effectLst/>
                <a:uLnTx/>
                <a:uFillTx/>
                <a:ea typeface="+mn-ea"/>
                <a:cs typeface="+mn-cs"/>
              </a:endParaRPr>
            </a:p>
          </p:txBody>
        </p:sp>
        <p:pic>
          <p:nvPicPr>
            <p:cNvPr id="12" name="Graphic 11">
              <a:extLst>
                <a:ext uri="{FF2B5EF4-FFF2-40B4-BE49-F238E27FC236}">
                  <a16:creationId xmlns:a16="http://schemas.microsoft.com/office/drawing/2014/main" id="{3DF85989-550D-4C0C-B193-998D3B9AD2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896" y="2449425"/>
              <a:ext cx="365760" cy="365760"/>
            </a:xfrm>
            <a:prstGeom prst="rect">
              <a:avLst/>
            </a:prstGeom>
          </p:spPr>
        </p:pic>
        <p:sp>
          <p:nvSpPr>
            <p:cNvPr id="13" name="Rectangle 12">
              <a:extLst>
                <a:ext uri="{FF2B5EF4-FFF2-40B4-BE49-F238E27FC236}">
                  <a16:creationId xmlns:a16="http://schemas.microsoft.com/office/drawing/2014/main" id="{38B03371-F59B-4F6C-A156-B2C3AFBCDFD7}"/>
                </a:ext>
              </a:extLst>
            </p:cNvPr>
            <p:cNvSpPr/>
            <p:nvPr/>
          </p:nvSpPr>
          <p:spPr>
            <a:xfrm>
              <a:off x="9896725" y="4165808"/>
              <a:ext cx="1828800" cy="11430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sp>
          <p:nvSpPr>
            <p:cNvPr id="14" name="Rectangle 13">
              <a:extLst>
                <a:ext uri="{FF2B5EF4-FFF2-40B4-BE49-F238E27FC236}">
                  <a16:creationId xmlns:a16="http://schemas.microsoft.com/office/drawing/2014/main" id="{C92E5CF6-79ED-48BC-89E4-D84D01EC47AD}"/>
                </a:ext>
              </a:extLst>
            </p:cNvPr>
            <p:cNvSpPr/>
            <p:nvPr/>
          </p:nvSpPr>
          <p:spPr>
            <a:xfrm>
              <a:off x="9896725" y="2857500"/>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pic>
          <p:nvPicPr>
            <p:cNvPr id="15" name="Graphic 14">
              <a:extLst>
                <a:ext uri="{FF2B5EF4-FFF2-40B4-BE49-F238E27FC236}">
                  <a16:creationId xmlns:a16="http://schemas.microsoft.com/office/drawing/2014/main" id="{3EA994EA-F593-4049-8020-99CEBBF8E8F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6725" y="2855141"/>
              <a:ext cx="365760" cy="365760"/>
            </a:xfrm>
            <a:prstGeom prst="rect">
              <a:avLst/>
            </a:prstGeom>
          </p:spPr>
        </p:pic>
        <p:pic>
          <p:nvPicPr>
            <p:cNvPr id="16" name="Graphic 15">
              <a:extLst>
                <a:ext uri="{FF2B5EF4-FFF2-40B4-BE49-F238E27FC236}">
                  <a16:creationId xmlns:a16="http://schemas.microsoft.com/office/drawing/2014/main" id="{52A69460-C0C8-4228-9A57-D3FC44BF340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96725" y="4163449"/>
              <a:ext cx="365760" cy="365760"/>
            </a:xfrm>
            <a:prstGeom prst="rect">
              <a:avLst/>
            </a:prstGeom>
          </p:spPr>
        </p:pic>
        <p:sp>
          <p:nvSpPr>
            <p:cNvPr id="17" name="Rectangle 16">
              <a:extLst>
                <a:ext uri="{FF2B5EF4-FFF2-40B4-BE49-F238E27FC236}">
                  <a16:creationId xmlns:a16="http://schemas.microsoft.com/office/drawing/2014/main" id="{5B65211D-7D9B-4BD3-9F04-6D53F3B2470B}"/>
                </a:ext>
              </a:extLst>
            </p:cNvPr>
            <p:cNvSpPr/>
            <p:nvPr/>
          </p:nvSpPr>
          <p:spPr>
            <a:xfrm>
              <a:off x="7620206" y="4165808"/>
              <a:ext cx="1828800" cy="11430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sp>
          <p:nvSpPr>
            <p:cNvPr id="18" name="Rectangle 17">
              <a:extLst>
                <a:ext uri="{FF2B5EF4-FFF2-40B4-BE49-F238E27FC236}">
                  <a16:creationId xmlns:a16="http://schemas.microsoft.com/office/drawing/2014/main" id="{A8E8F2FD-79B0-4D1F-8FCC-5670D15A488A}"/>
                </a:ext>
              </a:extLst>
            </p:cNvPr>
            <p:cNvSpPr/>
            <p:nvPr/>
          </p:nvSpPr>
          <p:spPr>
            <a:xfrm>
              <a:off x="7620206" y="2857500"/>
              <a:ext cx="182880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a:t>
              </a:r>
            </a:p>
          </p:txBody>
        </p:sp>
        <p:pic>
          <p:nvPicPr>
            <p:cNvPr id="19" name="Graphic 18">
              <a:extLst>
                <a:ext uri="{FF2B5EF4-FFF2-40B4-BE49-F238E27FC236}">
                  <a16:creationId xmlns:a16="http://schemas.microsoft.com/office/drawing/2014/main" id="{936409E1-E66A-418B-B340-5368E004B84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20206" y="2855141"/>
              <a:ext cx="365760" cy="365760"/>
            </a:xfrm>
            <a:prstGeom prst="rect">
              <a:avLst/>
            </a:prstGeom>
          </p:spPr>
        </p:pic>
        <p:pic>
          <p:nvPicPr>
            <p:cNvPr id="20" name="Graphic 19">
              <a:extLst>
                <a:ext uri="{FF2B5EF4-FFF2-40B4-BE49-F238E27FC236}">
                  <a16:creationId xmlns:a16="http://schemas.microsoft.com/office/drawing/2014/main" id="{9BF4E999-3D1F-4CE4-938B-8473F9086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20206" y="4163449"/>
              <a:ext cx="365760" cy="365760"/>
            </a:xfrm>
            <a:prstGeom prst="rect">
              <a:avLst/>
            </a:prstGeom>
          </p:spPr>
        </p:pic>
        <p:sp>
          <p:nvSpPr>
            <p:cNvPr id="4" name="TextBox 3">
              <a:extLst>
                <a:ext uri="{FF2B5EF4-FFF2-40B4-BE49-F238E27FC236}">
                  <a16:creationId xmlns:a16="http://schemas.microsoft.com/office/drawing/2014/main" id="{C08B7326-8C9A-46C2-B1D7-04EAC53E6317}"/>
                </a:ext>
              </a:extLst>
            </p:cNvPr>
            <p:cNvSpPr txBox="1"/>
            <p:nvPr/>
          </p:nvSpPr>
          <p:spPr>
            <a:xfrm>
              <a:off x="7676125" y="3302874"/>
              <a:ext cx="170431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10.0.0.0/24</a:t>
              </a:r>
            </a:p>
            <a:p>
              <a:pPr algn="ctr"/>
              <a:r>
                <a:rPr lang="en-US" sz="1600" dirty="0">
                  <a:ea typeface="Amazon Ember Light" panose="020B0403020204020204" pitchFamily="34" charset="0"/>
                  <a:cs typeface="Amazon Ember Light" panose="020B0403020204020204" pitchFamily="34" charset="0"/>
                </a:rPr>
                <a:t>251 IP addresses</a:t>
              </a:r>
            </a:p>
          </p:txBody>
        </p:sp>
        <p:sp>
          <p:nvSpPr>
            <p:cNvPr id="21" name="Rectangle 20">
              <a:extLst>
                <a:ext uri="{FF2B5EF4-FFF2-40B4-BE49-F238E27FC236}">
                  <a16:creationId xmlns:a16="http://schemas.microsoft.com/office/drawing/2014/main" id="{92559D9D-F87C-412F-9D2F-BA4919EDD2AC}"/>
                </a:ext>
              </a:extLst>
            </p:cNvPr>
            <p:cNvSpPr/>
            <p:nvPr/>
          </p:nvSpPr>
          <p:spPr>
            <a:xfrm>
              <a:off x="7468250" y="2030626"/>
              <a:ext cx="2103120" cy="35661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sp>
          <p:nvSpPr>
            <p:cNvPr id="22" name="Rectangle 21">
              <a:extLst>
                <a:ext uri="{FF2B5EF4-FFF2-40B4-BE49-F238E27FC236}">
                  <a16:creationId xmlns:a16="http://schemas.microsoft.com/office/drawing/2014/main" id="{3A3CCFB3-08CD-46E4-993F-35511A2D6CC7}"/>
                </a:ext>
              </a:extLst>
            </p:cNvPr>
            <p:cNvSpPr/>
            <p:nvPr/>
          </p:nvSpPr>
          <p:spPr>
            <a:xfrm>
              <a:off x="9726541" y="2030626"/>
              <a:ext cx="2103120" cy="35661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Availability Zone</a:t>
              </a:r>
            </a:p>
          </p:txBody>
        </p:sp>
        <p:sp>
          <p:nvSpPr>
            <p:cNvPr id="23" name="TextBox 22">
              <a:extLst>
                <a:ext uri="{FF2B5EF4-FFF2-40B4-BE49-F238E27FC236}">
                  <a16:creationId xmlns:a16="http://schemas.microsoft.com/office/drawing/2014/main" id="{85010006-E160-4B26-AC48-CDEF16021513}"/>
                </a:ext>
              </a:extLst>
            </p:cNvPr>
            <p:cNvSpPr txBox="1"/>
            <p:nvPr/>
          </p:nvSpPr>
          <p:spPr>
            <a:xfrm>
              <a:off x="9978972" y="3302874"/>
              <a:ext cx="170431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10.0.2.0/24</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251 IP addresses</a:t>
              </a:r>
            </a:p>
          </p:txBody>
        </p:sp>
        <p:sp>
          <p:nvSpPr>
            <p:cNvPr id="24" name="TextBox 23">
              <a:extLst>
                <a:ext uri="{FF2B5EF4-FFF2-40B4-BE49-F238E27FC236}">
                  <a16:creationId xmlns:a16="http://schemas.microsoft.com/office/drawing/2014/main" id="{3C3BB865-928B-4828-B21D-6FEEF4C4551A}"/>
                </a:ext>
              </a:extLst>
            </p:cNvPr>
            <p:cNvSpPr txBox="1"/>
            <p:nvPr/>
          </p:nvSpPr>
          <p:spPr>
            <a:xfrm>
              <a:off x="7676125" y="4603987"/>
              <a:ext cx="170431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10.0.1.0/24</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251 IP addresses</a:t>
              </a:r>
            </a:p>
          </p:txBody>
        </p:sp>
        <p:sp>
          <p:nvSpPr>
            <p:cNvPr id="25" name="TextBox 24">
              <a:extLst>
                <a:ext uri="{FF2B5EF4-FFF2-40B4-BE49-F238E27FC236}">
                  <a16:creationId xmlns:a16="http://schemas.microsoft.com/office/drawing/2014/main" id="{58B5E310-A948-4C03-A0FF-F3C097D2A1B2}"/>
                </a:ext>
              </a:extLst>
            </p:cNvPr>
            <p:cNvSpPr txBox="1"/>
            <p:nvPr/>
          </p:nvSpPr>
          <p:spPr>
            <a:xfrm>
              <a:off x="9978972" y="4603987"/>
              <a:ext cx="1704313" cy="584775"/>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10.0.3.0/24</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251 IP addresses</a:t>
              </a:r>
            </a:p>
          </p:txBody>
        </p:sp>
      </p:grpSp>
      <p:sp>
        <p:nvSpPr>
          <p:cNvPr id="10" name="TextBox 9">
            <a:extLst>
              <a:ext uri="{FF2B5EF4-FFF2-40B4-BE49-F238E27FC236}">
                <a16:creationId xmlns:a16="http://schemas.microsoft.com/office/drawing/2014/main" id="{8519F7D3-C33B-4441-86BB-8A4A8B5B3DDB}"/>
              </a:ext>
            </a:extLst>
          </p:cNvPr>
          <p:cNvSpPr txBox="1"/>
          <p:nvPr/>
        </p:nvSpPr>
        <p:spPr>
          <a:xfrm>
            <a:off x="7216183" y="5751763"/>
            <a:ext cx="4572000" cy="769441"/>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Example</a:t>
            </a:r>
            <a:r>
              <a:rPr lang="en-US" sz="2200" dirty="0">
                <a:ea typeface="Amazon Ember" panose="020B0603020204020204" pitchFamily="34" charset="0"/>
                <a:cs typeface="Amazon Ember" panose="020B0603020204020204" pitchFamily="34" charset="0"/>
              </a:rPr>
              <a:t>: A VPC with </a:t>
            </a:r>
            <a:r>
              <a:rPr lang="en-US" sz="22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CIDR /22 </a:t>
            </a:r>
            <a:r>
              <a:rPr lang="en-US" sz="2200" dirty="0">
                <a:ea typeface="Amazon Ember" panose="020B0603020204020204" pitchFamily="34" charset="0"/>
                <a:cs typeface="Amazon Ember" panose="020B0603020204020204" pitchFamily="34" charset="0"/>
              </a:rPr>
              <a:t>includes 1,024 total IP addresses.</a:t>
            </a:r>
          </a:p>
        </p:txBody>
      </p:sp>
      <p:sp>
        <p:nvSpPr>
          <p:cNvPr id="5" name="Footer Placeholder 4">
            <a:extLst>
              <a:ext uri="{FF2B5EF4-FFF2-40B4-BE49-F238E27FC236}">
                <a16:creationId xmlns:a16="http://schemas.microsoft.com/office/drawing/2014/main" id="{1AAD76B0-C403-4C5D-8140-53ADFFC8456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DA297454-F55F-49D9-A87A-AD1A9A02070E}"/>
              </a:ext>
            </a:extLst>
          </p:cNvPr>
          <p:cNvSpPr>
            <a:spLocks noGrp="1"/>
          </p:cNvSpPr>
          <p:nvPr>
            <p:ph type="sldNum" sz="quarter" idx="12"/>
          </p:nvPr>
        </p:nvSpPr>
        <p:spPr/>
        <p:txBody>
          <a:bodyPr/>
          <a:lstStyle/>
          <a:p>
            <a:fld id="{B6A95138-A96E-2F42-A959-2EFD44FE4AB7}" type="slidenum">
              <a:rPr lang="en-US" smtClean="0"/>
              <a:t>11</a:t>
            </a:fld>
            <a:endParaRPr lang="en-US" dirty="0"/>
          </a:p>
        </p:txBody>
      </p:sp>
    </p:spTree>
    <p:custDataLst>
      <p:tags r:id="rId1"/>
    </p:custDataLst>
    <p:extLst>
      <p:ext uri="{BB962C8B-B14F-4D97-AF65-F5344CB8AC3E}">
        <p14:creationId xmlns:p14="http://schemas.microsoft.com/office/powerpoint/2010/main" val="146425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81BB-E5CB-42F1-83C9-3D7219C84449}"/>
              </a:ext>
            </a:extLst>
          </p:cNvPr>
          <p:cNvSpPr>
            <a:spLocks noGrp="1"/>
          </p:cNvSpPr>
          <p:nvPr>
            <p:ph type="title"/>
          </p:nvPr>
        </p:nvSpPr>
        <p:spPr/>
        <p:txBody>
          <a:bodyPr/>
          <a:lstStyle/>
          <a:p>
            <a:r>
              <a:rPr lang="en-US" dirty="0"/>
              <a:t>VPC design best practices</a:t>
            </a:r>
          </a:p>
        </p:txBody>
      </p:sp>
      <p:sp>
        <p:nvSpPr>
          <p:cNvPr id="3" name="Content Placeholder 2">
            <a:extLst>
              <a:ext uri="{FF2B5EF4-FFF2-40B4-BE49-F238E27FC236}">
                <a16:creationId xmlns:a16="http://schemas.microsoft.com/office/drawing/2014/main" id="{B61EDF56-C479-4679-BE37-4A2EEA46C8BA}"/>
              </a:ext>
            </a:extLst>
          </p:cNvPr>
          <p:cNvSpPr>
            <a:spLocks noGrp="1"/>
          </p:cNvSpPr>
          <p:nvPr>
            <p:ph idx="1"/>
          </p:nvPr>
        </p:nvSpPr>
        <p:spPr/>
        <p:txBody>
          <a:bodyPr/>
          <a:lstStyle/>
          <a:p>
            <a:pPr>
              <a:buClr>
                <a:schemeClr val="tx1"/>
              </a:buClr>
            </a:pPr>
            <a:r>
              <a:rPr lang="en-US" dirty="0"/>
              <a:t>Create </a:t>
            </a:r>
            <a:r>
              <a:rPr lang="en-US" dirty="0">
                <a:solidFill>
                  <a:schemeClr val="accent5"/>
                </a:solidFill>
                <a:latin typeface="Amazon Ember" panose="02000000000000000000" pitchFamily="2" charset="0"/>
                <a:ea typeface="Amazon Ember" panose="02000000000000000000" pitchFamily="2" charset="0"/>
              </a:rPr>
              <a:t>one subnet </a:t>
            </a:r>
            <a:r>
              <a:rPr lang="en-US" dirty="0"/>
              <a:t>per available Availability Zone for </a:t>
            </a:r>
            <a:r>
              <a:rPr lang="en-US" dirty="0">
                <a:solidFill>
                  <a:schemeClr val="accent5"/>
                </a:solidFill>
                <a:latin typeface="Amazon Ember" panose="02000000000000000000" pitchFamily="2" charset="0"/>
                <a:ea typeface="Amazon Ember" panose="02000000000000000000" pitchFamily="2" charset="0"/>
              </a:rPr>
              <a:t>each group of hosts</a:t>
            </a:r>
            <a:r>
              <a:rPr lang="en-US" dirty="0"/>
              <a:t> that have unique routing requirements.</a:t>
            </a:r>
          </a:p>
          <a:p>
            <a:pPr>
              <a:buClr>
                <a:schemeClr val="tx1"/>
              </a:buClr>
            </a:pPr>
            <a:r>
              <a:rPr lang="en-US" dirty="0">
                <a:solidFill>
                  <a:schemeClr val="accent5"/>
                </a:solidFill>
                <a:latin typeface="Amazon Ember" panose="02000000000000000000" pitchFamily="2" charset="0"/>
                <a:ea typeface="Amazon Ember" panose="02000000000000000000" pitchFamily="2" charset="0"/>
              </a:rPr>
              <a:t>Divide your VPC network range evenly </a:t>
            </a:r>
            <a:r>
              <a:rPr lang="en-US" dirty="0"/>
              <a:t>across all available Availability Zones in a Region.</a:t>
            </a:r>
          </a:p>
          <a:p>
            <a:pPr>
              <a:buClr>
                <a:schemeClr val="tx1"/>
              </a:buClr>
            </a:pPr>
            <a:r>
              <a:rPr lang="en-US" dirty="0"/>
              <a:t>Do not allocate all network addresses at once. Instead, ensure that you </a:t>
            </a:r>
            <a:r>
              <a:rPr lang="en-US" dirty="0">
                <a:solidFill>
                  <a:schemeClr val="accent5"/>
                </a:solidFill>
                <a:latin typeface="Amazon Ember" panose="02000000000000000000" pitchFamily="2" charset="0"/>
                <a:ea typeface="Amazon Ember" panose="02000000000000000000" pitchFamily="2" charset="0"/>
              </a:rPr>
              <a:t>reserve some address space</a:t>
            </a:r>
            <a:r>
              <a:rPr lang="en-US" dirty="0">
                <a:latin typeface="Amazon Ember" panose="02000000000000000000" pitchFamily="2" charset="0"/>
                <a:ea typeface="Amazon Ember" panose="02000000000000000000" pitchFamily="2" charset="0"/>
              </a:rPr>
              <a:t> </a:t>
            </a:r>
            <a:r>
              <a:rPr lang="en-US" dirty="0"/>
              <a:t>for future use.</a:t>
            </a:r>
          </a:p>
          <a:p>
            <a:pPr>
              <a:buClr>
                <a:schemeClr val="tx1"/>
              </a:buClr>
            </a:pPr>
            <a:r>
              <a:rPr lang="en-US" dirty="0"/>
              <a:t>Size your VPC CIDR and subnets to </a:t>
            </a:r>
            <a:r>
              <a:rPr lang="en-US" dirty="0">
                <a:solidFill>
                  <a:schemeClr val="accent5"/>
                </a:solidFill>
                <a:latin typeface="Amazon Ember" panose="02000000000000000000" pitchFamily="2" charset="0"/>
                <a:ea typeface="Amazon Ember" panose="02000000000000000000" pitchFamily="2" charset="0"/>
              </a:rPr>
              <a:t>support significant growth</a:t>
            </a:r>
            <a:r>
              <a:rPr lang="en-US" dirty="0">
                <a:latin typeface="Amazon Ember" panose="02000000000000000000" pitchFamily="2" charset="0"/>
                <a:ea typeface="Amazon Ember" panose="02000000000000000000" pitchFamily="2" charset="0"/>
              </a:rPr>
              <a:t> </a:t>
            </a:r>
            <a:r>
              <a:rPr lang="en-US" dirty="0"/>
              <a:t>for the expected workloads.</a:t>
            </a:r>
          </a:p>
          <a:p>
            <a:pPr>
              <a:buClr>
                <a:schemeClr val="tx1"/>
              </a:buClr>
            </a:pPr>
            <a:r>
              <a:rPr lang="en-US" dirty="0"/>
              <a:t>Ensure that your VPC network range (CIDR block) </a:t>
            </a:r>
            <a:r>
              <a:rPr lang="en-US" dirty="0">
                <a:solidFill>
                  <a:schemeClr val="accent5"/>
                </a:solidFill>
                <a:latin typeface="Amazon Ember" panose="02000000000000000000" pitchFamily="2" charset="0"/>
                <a:ea typeface="Amazon Ember" panose="02000000000000000000" pitchFamily="2" charset="0"/>
              </a:rPr>
              <a:t>does not overlap </a:t>
            </a:r>
            <a:r>
              <a:rPr lang="en-US" dirty="0"/>
              <a:t>with your organization’s other private network ranges.</a:t>
            </a:r>
          </a:p>
          <a:p>
            <a:pPr marL="0" indent="0">
              <a:buNone/>
            </a:pPr>
            <a:endParaRPr lang="en-US" dirty="0"/>
          </a:p>
        </p:txBody>
      </p:sp>
      <p:sp>
        <p:nvSpPr>
          <p:cNvPr id="4" name="Footer Placeholder 3">
            <a:extLst>
              <a:ext uri="{FF2B5EF4-FFF2-40B4-BE49-F238E27FC236}">
                <a16:creationId xmlns:a16="http://schemas.microsoft.com/office/drawing/2014/main" id="{F68659A4-FCE7-444B-926A-C18AE561B6C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15B768C3-4D90-43F7-8071-16C12885DDF7}"/>
              </a:ext>
            </a:extLst>
          </p:cNvPr>
          <p:cNvSpPr>
            <a:spLocks noGrp="1"/>
          </p:cNvSpPr>
          <p:nvPr>
            <p:ph type="sldNum" sz="quarter" idx="12"/>
          </p:nvPr>
        </p:nvSpPr>
        <p:spPr/>
        <p:txBody>
          <a:bodyPr/>
          <a:lstStyle/>
          <a:p>
            <a:fld id="{B6A95138-A96E-2F42-A959-2EFD44FE4AB7}" type="slidenum">
              <a:rPr lang="en-US" smtClean="0"/>
              <a:t>12</a:t>
            </a:fld>
            <a:endParaRPr lang="en-US" dirty="0"/>
          </a:p>
        </p:txBody>
      </p:sp>
    </p:spTree>
    <p:custDataLst>
      <p:tags r:id="rId1"/>
    </p:custDataLst>
    <p:extLst>
      <p:ext uri="{BB962C8B-B14F-4D97-AF65-F5344CB8AC3E}">
        <p14:creationId xmlns:p14="http://schemas.microsoft.com/office/powerpoint/2010/main" val="11311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8457-0CE7-C14F-BACD-2A40D3FE4194}"/>
              </a:ext>
            </a:extLst>
          </p:cNvPr>
          <p:cNvSpPr>
            <a:spLocks noGrp="1"/>
          </p:cNvSpPr>
          <p:nvPr>
            <p:ph type="title"/>
          </p:nvPr>
        </p:nvSpPr>
        <p:spPr/>
        <p:txBody>
          <a:bodyPr/>
          <a:lstStyle/>
          <a:p>
            <a:r>
              <a:rPr lang="en-US" dirty="0"/>
              <a:t>Single VPC deployment</a:t>
            </a:r>
          </a:p>
        </p:txBody>
      </p:sp>
      <p:sp>
        <p:nvSpPr>
          <p:cNvPr id="3" name="Content Placeholder 2">
            <a:extLst>
              <a:ext uri="{FF2B5EF4-FFF2-40B4-BE49-F238E27FC236}">
                <a16:creationId xmlns:a16="http://schemas.microsoft.com/office/drawing/2014/main" id="{00E818F3-5B30-44AB-B58B-33281F2C8C64}"/>
              </a:ext>
            </a:extLst>
          </p:cNvPr>
          <p:cNvSpPr>
            <a:spLocks noGrp="1"/>
          </p:cNvSpPr>
          <p:nvPr>
            <p:ph idx="1"/>
          </p:nvPr>
        </p:nvSpPr>
        <p:spPr/>
        <p:txBody>
          <a:bodyPr/>
          <a:lstStyle/>
          <a:p>
            <a:pPr marL="0" indent="0">
              <a:buNone/>
            </a:pPr>
            <a:r>
              <a:rPr lang="en-US" dirty="0"/>
              <a:t>There are limited use cases where deploying </a:t>
            </a:r>
            <a:r>
              <a:rPr lang="en-US" dirty="0">
                <a:solidFill>
                  <a:schemeClr val="accent5"/>
                </a:solidFill>
                <a:latin typeface="Amazon Ember" panose="02000000000000000000" pitchFamily="2" charset="0"/>
                <a:ea typeface="Amazon Ember" panose="02000000000000000000" pitchFamily="2" charset="0"/>
              </a:rPr>
              <a:t>one VPC </a:t>
            </a:r>
            <a:r>
              <a:rPr lang="en-US" dirty="0"/>
              <a:t>might be appropriate:</a:t>
            </a:r>
          </a:p>
          <a:p>
            <a:r>
              <a:rPr lang="en-US" sz="2400" dirty="0"/>
              <a:t>Small, single applications managed by a small team</a:t>
            </a:r>
          </a:p>
          <a:p>
            <a:r>
              <a:rPr lang="en-US" sz="2400" dirty="0"/>
              <a:t>High performance computing (HPC)</a:t>
            </a:r>
          </a:p>
          <a:p>
            <a:r>
              <a:rPr lang="en-US" sz="2400" dirty="0"/>
              <a:t>Identity management</a:t>
            </a:r>
          </a:p>
          <a:p>
            <a:endParaRPr lang="en-US" dirty="0"/>
          </a:p>
          <a:p>
            <a:pPr marL="0" indent="0">
              <a:buNone/>
            </a:pPr>
            <a:r>
              <a:rPr lang="en-US" dirty="0"/>
              <a:t>For </a:t>
            </a:r>
            <a:r>
              <a:rPr lang="en-US" dirty="0">
                <a:solidFill>
                  <a:schemeClr val="accent5"/>
                </a:solidFill>
                <a:latin typeface="Amazon Ember" panose="02000000000000000000" pitchFamily="2" charset="0"/>
                <a:ea typeface="Amazon Ember" panose="02000000000000000000" pitchFamily="2" charset="0"/>
              </a:rPr>
              <a:t>most</a:t>
            </a:r>
            <a:r>
              <a:rPr lang="en-US" dirty="0"/>
              <a:t> use cases, there are two primary patterns for organizing your infrastructure: multi-VPC and multi-account.</a:t>
            </a:r>
          </a:p>
          <a:p>
            <a:endParaRPr lang="en-US" dirty="0"/>
          </a:p>
        </p:txBody>
      </p:sp>
      <p:sp>
        <p:nvSpPr>
          <p:cNvPr id="7" name="Footer Placeholder 6">
            <a:extLst>
              <a:ext uri="{FF2B5EF4-FFF2-40B4-BE49-F238E27FC236}">
                <a16:creationId xmlns:a16="http://schemas.microsoft.com/office/drawing/2014/main" id="{FF132BA7-9E47-4261-B8F2-1835201800D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8" name="Slide Number Placeholder 7">
            <a:extLst>
              <a:ext uri="{FF2B5EF4-FFF2-40B4-BE49-F238E27FC236}">
                <a16:creationId xmlns:a16="http://schemas.microsoft.com/office/drawing/2014/main" id="{22396E4E-A44A-48F2-9403-D4046976878B}"/>
              </a:ext>
            </a:extLst>
          </p:cNvPr>
          <p:cNvSpPr>
            <a:spLocks noGrp="1"/>
          </p:cNvSpPr>
          <p:nvPr>
            <p:ph type="sldNum" sz="quarter" idx="12"/>
          </p:nvPr>
        </p:nvSpPr>
        <p:spPr/>
        <p:txBody>
          <a:bodyPr/>
          <a:lstStyle/>
          <a:p>
            <a:fld id="{B6A95138-A96E-2F42-A959-2EFD44FE4AB7}" type="slidenum">
              <a:rPr lang="en-US" smtClean="0"/>
              <a:t>13</a:t>
            </a:fld>
            <a:endParaRPr lang="en-US" dirty="0"/>
          </a:p>
        </p:txBody>
      </p:sp>
    </p:spTree>
    <p:custDataLst>
      <p:tags r:id="rId1"/>
    </p:custDataLst>
    <p:extLst>
      <p:ext uri="{BB962C8B-B14F-4D97-AF65-F5344CB8AC3E}">
        <p14:creationId xmlns:p14="http://schemas.microsoft.com/office/powerpoint/2010/main" val="281892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3ED7840-FBB2-CF4B-936C-F091D2C91E3C}"/>
              </a:ext>
            </a:extLst>
          </p:cNvPr>
          <p:cNvSpPr>
            <a:spLocks noGrp="1"/>
          </p:cNvSpPr>
          <p:nvPr>
            <p:ph type="title"/>
          </p:nvPr>
        </p:nvSpPr>
        <p:spPr/>
        <p:txBody>
          <a:bodyPr/>
          <a:lstStyle/>
          <a:p>
            <a:r>
              <a:rPr lang="en-US" dirty="0"/>
              <a:t>Multiple VPCs</a:t>
            </a:r>
          </a:p>
        </p:txBody>
      </p:sp>
      <p:sp>
        <p:nvSpPr>
          <p:cNvPr id="3" name="Content Placeholder 2"/>
          <p:cNvSpPr>
            <a:spLocks noGrp="1"/>
          </p:cNvSpPr>
          <p:nvPr>
            <p:ph idx="1"/>
          </p:nvPr>
        </p:nvSpPr>
        <p:spPr/>
        <p:txBody>
          <a:bodyPr/>
          <a:lstStyle/>
          <a:p>
            <a:r>
              <a:rPr lang="en-US" dirty="0"/>
              <a:t>Best suited for – </a:t>
            </a:r>
          </a:p>
          <a:p>
            <a:pPr lvl="1">
              <a:buClr>
                <a:schemeClr val="tx1"/>
              </a:buClr>
            </a:pPr>
            <a:r>
              <a:rPr lang="en-US" dirty="0">
                <a:solidFill>
                  <a:schemeClr val="accent5"/>
                </a:solidFill>
                <a:latin typeface="Amazon Ember" panose="02000000000000000000" pitchFamily="2" charset="0"/>
                <a:ea typeface="Amazon Ember" panose="02000000000000000000" pitchFamily="2" charset="0"/>
              </a:rPr>
              <a:t>Single team</a:t>
            </a:r>
            <a:r>
              <a:rPr lang="en-US" dirty="0">
                <a:latin typeface="+mn-lt"/>
                <a:ea typeface="Amazon Ember" panose="02000000000000000000" pitchFamily="2" charset="0"/>
              </a:rPr>
              <a:t> or </a:t>
            </a:r>
            <a:r>
              <a:rPr lang="en-US" dirty="0">
                <a:solidFill>
                  <a:schemeClr val="accent5"/>
                </a:solidFill>
                <a:latin typeface="Amazon Ember" panose="02000000000000000000" pitchFamily="2" charset="0"/>
                <a:ea typeface="Amazon Ember" panose="02000000000000000000" pitchFamily="2" charset="0"/>
              </a:rPr>
              <a:t>single organizations</a:t>
            </a:r>
            <a:r>
              <a:rPr lang="en-US" dirty="0"/>
              <a:t>, such as managed service providers</a:t>
            </a:r>
          </a:p>
          <a:p>
            <a:pPr lvl="1">
              <a:buClr>
                <a:schemeClr val="tx1"/>
              </a:buClr>
            </a:pPr>
            <a:r>
              <a:rPr lang="en-US" dirty="0"/>
              <a:t>Limited teams, which makes it easier to </a:t>
            </a:r>
            <a:r>
              <a:rPr lang="en-US" dirty="0">
                <a:solidFill>
                  <a:schemeClr val="accent5"/>
                </a:solidFill>
                <a:latin typeface="Amazon Ember" panose="02000000000000000000" pitchFamily="2" charset="0"/>
                <a:ea typeface="Amazon Ember" panose="02000000000000000000" pitchFamily="2" charset="0"/>
              </a:rPr>
              <a:t>maintain standards</a:t>
            </a:r>
            <a:r>
              <a:rPr lang="en-US" dirty="0">
                <a:latin typeface="Amazon Ember" panose="02000000000000000000" pitchFamily="2" charset="0"/>
                <a:ea typeface="Amazon Ember" panose="02000000000000000000" pitchFamily="2" charset="0"/>
              </a:rPr>
              <a:t> </a:t>
            </a:r>
            <a:r>
              <a:rPr lang="en-US" dirty="0"/>
              <a:t>and </a:t>
            </a:r>
            <a:r>
              <a:rPr lang="en-US" dirty="0">
                <a:solidFill>
                  <a:schemeClr val="accent5"/>
                </a:solidFill>
                <a:latin typeface="Amazon Ember" panose="02000000000000000000" pitchFamily="2" charset="0"/>
                <a:ea typeface="Amazon Ember" panose="02000000000000000000" pitchFamily="2" charset="0"/>
              </a:rPr>
              <a:t>manage access</a:t>
            </a:r>
          </a:p>
          <a:p>
            <a:pPr>
              <a:buClr>
                <a:schemeClr val="tx1"/>
              </a:buClr>
            </a:pPr>
            <a:r>
              <a:rPr lang="en-US" dirty="0"/>
              <a:t>Exception – </a:t>
            </a:r>
          </a:p>
          <a:p>
            <a:pPr lvl="1">
              <a:buClr>
                <a:schemeClr val="tx1"/>
              </a:buClr>
            </a:pPr>
            <a:r>
              <a:rPr lang="en-US" dirty="0">
                <a:solidFill>
                  <a:schemeClr val="accent5"/>
                </a:solidFill>
                <a:latin typeface="Amazon Ember" panose="02000000000000000000" pitchFamily="2" charset="0"/>
                <a:ea typeface="Amazon Ember" panose="02000000000000000000" pitchFamily="2" charset="0"/>
              </a:rPr>
              <a:t>Governance</a:t>
            </a:r>
            <a:r>
              <a:rPr lang="en-US" dirty="0"/>
              <a:t> and </a:t>
            </a:r>
            <a:r>
              <a:rPr lang="en-US" dirty="0">
                <a:solidFill>
                  <a:schemeClr val="accent5"/>
                </a:solidFill>
                <a:latin typeface="Amazon Ember" panose="02000000000000000000" pitchFamily="2" charset="0"/>
                <a:ea typeface="Amazon Ember" panose="02000000000000000000" pitchFamily="2" charset="0"/>
              </a:rPr>
              <a:t>compliance standards </a:t>
            </a:r>
            <a:r>
              <a:rPr lang="en-US" dirty="0"/>
              <a:t>might require greater workload isolation regardless of organizational complexity</a:t>
            </a:r>
          </a:p>
        </p:txBody>
      </p:sp>
      <p:grpSp>
        <p:nvGrpSpPr>
          <p:cNvPr id="13" name="Group 12" descr="architecture diagram of the aws cloud with four vpcs in it.">
            <a:extLst>
              <a:ext uri="{FF2B5EF4-FFF2-40B4-BE49-F238E27FC236}">
                <a16:creationId xmlns:a16="http://schemas.microsoft.com/office/drawing/2014/main" id="{E12F5216-DC7F-4FB4-9D7B-2DC0D527EDD0}"/>
              </a:ext>
            </a:extLst>
          </p:cNvPr>
          <p:cNvGrpSpPr/>
          <p:nvPr/>
        </p:nvGrpSpPr>
        <p:grpSpPr>
          <a:xfrm>
            <a:off x="2921657" y="4655558"/>
            <a:ext cx="6675120" cy="1463040"/>
            <a:chOff x="2921657" y="4713923"/>
            <a:chExt cx="6675120" cy="1463040"/>
          </a:xfrm>
        </p:grpSpPr>
        <p:sp>
          <p:nvSpPr>
            <p:cNvPr id="20" name="Rectangle 19">
              <a:extLst>
                <a:ext uri="{FF2B5EF4-FFF2-40B4-BE49-F238E27FC236}">
                  <a16:creationId xmlns:a16="http://schemas.microsoft.com/office/drawing/2014/main" id="{BA37BB42-3C8E-410C-B3FE-246A32352AD2}"/>
                </a:ext>
              </a:extLst>
            </p:cNvPr>
            <p:cNvSpPr/>
            <p:nvPr/>
          </p:nvSpPr>
          <p:spPr>
            <a:xfrm>
              <a:off x="2921657" y="4713923"/>
              <a:ext cx="667512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21" name="Graphic 20">
              <a:extLst>
                <a:ext uri="{FF2B5EF4-FFF2-40B4-BE49-F238E27FC236}">
                  <a16:creationId xmlns:a16="http://schemas.microsoft.com/office/drawing/2014/main" id="{9F3628FB-F635-484A-AF98-59BEBCEDDF3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21659" y="4713923"/>
              <a:ext cx="457200" cy="457200"/>
            </a:xfrm>
            <a:prstGeom prst="rect">
              <a:avLst/>
            </a:prstGeom>
          </p:spPr>
        </p:pic>
        <p:grpSp>
          <p:nvGrpSpPr>
            <p:cNvPr id="8" name="Group 7">
              <a:extLst>
                <a:ext uri="{FF2B5EF4-FFF2-40B4-BE49-F238E27FC236}">
                  <a16:creationId xmlns:a16="http://schemas.microsoft.com/office/drawing/2014/main" id="{01AF10EB-4198-40AE-9F48-542F434F7894}"/>
                </a:ext>
              </a:extLst>
            </p:cNvPr>
            <p:cNvGrpSpPr/>
            <p:nvPr/>
          </p:nvGrpSpPr>
          <p:grpSpPr>
            <a:xfrm>
              <a:off x="3426621" y="5228158"/>
              <a:ext cx="1371600" cy="822960"/>
              <a:chOff x="3309891" y="5228158"/>
              <a:chExt cx="1371600" cy="822960"/>
            </a:xfrm>
          </p:grpSpPr>
          <p:sp>
            <p:nvSpPr>
              <p:cNvPr id="22" name="Rectangle 21">
                <a:extLst>
                  <a:ext uri="{FF2B5EF4-FFF2-40B4-BE49-F238E27FC236}">
                    <a16:creationId xmlns:a16="http://schemas.microsoft.com/office/drawing/2014/main" id="{B41BA62D-EE98-49A6-B01B-5336A88DB508}"/>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23" name="Graphic 22">
                <a:extLst>
                  <a:ext uri="{FF2B5EF4-FFF2-40B4-BE49-F238E27FC236}">
                    <a16:creationId xmlns:a16="http://schemas.microsoft.com/office/drawing/2014/main" id="{858DEFA7-A385-4C1A-8E95-33AE6EFAF88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9891" y="5228158"/>
                <a:ext cx="457200" cy="457200"/>
              </a:xfrm>
              <a:prstGeom prst="rect">
                <a:avLst/>
              </a:prstGeom>
            </p:spPr>
          </p:pic>
        </p:grpSp>
        <p:grpSp>
          <p:nvGrpSpPr>
            <p:cNvPr id="9" name="Group 8">
              <a:extLst>
                <a:ext uri="{FF2B5EF4-FFF2-40B4-BE49-F238E27FC236}">
                  <a16:creationId xmlns:a16="http://schemas.microsoft.com/office/drawing/2014/main" id="{D32E6328-DF9C-4963-8123-9BEAFB4618EA}"/>
                </a:ext>
              </a:extLst>
            </p:cNvPr>
            <p:cNvGrpSpPr/>
            <p:nvPr/>
          </p:nvGrpSpPr>
          <p:grpSpPr>
            <a:xfrm>
              <a:off x="4974055" y="5227677"/>
              <a:ext cx="1371600" cy="822960"/>
              <a:chOff x="4820376" y="5227677"/>
              <a:chExt cx="1371600" cy="822960"/>
            </a:xfrm>
          </p:grpSpPr>
          <p:sp>
            <p:nvSpPr>
              <p:cNvPr id="24" name="Rectangle 23">
                <a:extLst>
                  <a:ext uri="{FF2B5EF4-FFF2-40B4-BE49-F238E27FC236}">
                    <a16:creationId xmlns:a16="http://schemas.microsoft.com/office/drawing/2014/main" id="{A95BB925-DBA3-4C4D-BBF5-113FF177FF07}"/>
                  </a:ext>
                </a:extLst>
              </p:cNvPr>
              <p:cNvSpPr/>
              <p:nvPr/>
            </p:nvSpPr>
            <p:spPr>
              <a:xfrm>
                <a:off x="4820376" y="522767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7C4A7FB1-20E0-438F-AFC1-80EDDA05502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0376" y="5227677"/>
                <a:ext cx="457200" cy="457200"/>
              </a:xfrm>
              <a:prstGeom prst="rect">
                <a:avLst/>
              </a:prstGeom>
            </p:spPr>
          </p:pic>
        </p:grpSp>
        <p:grpSp>
          <p:nvGrpSpPr>
            <p:cNvPr id="10" name="Group 9">
              <a:extLst>
                <a:ext uri="{FF2B5EF4-FFF2-40B4-BE49-F238E27FC236}">
                  <a16:creationId xmlns:a16="http://schemas.microsoft.com/office/drawing/2014/main" id="{D2242E86-48A7-4F06-8E9D-724D53298564}"/>
                </a:ext>
              </a:extLst>
            </p:cNvPr>
            <p:cNvGrpSpPr/>
            <p:nvPr/>
          </p:nvGrpSpPr>
          <p:grpSpPr>
            <a:xfrm>
              <a:off x="6521489" y="5221407"/>
              <a:ext cx="1371600" cy="822960"/>
              <a:chOff x="6354519" y="5221407"/>
              <a:chExt cx="1371600" cy="822960"/>
            </a:xfrm>
          </p:grpSpPr>
          <p:sp>
            <p:nvSpPr>
              <p:cNvPr id="26" name="Rectangle 25">
                <a:extLst>
                  <a:ext uri="{FF2B5EF4-FFF2-40B4-BE49-F238E27FC236}">
                    <a16:creationId xmlns:a16="http://schemas.microsoft.com/office/drawing/2014/main" id="{BD0683EB-CDC9-4809-BE71-D3D5C6A4BA80}"/>
                  </a:ext>
                </a:extLst>
              </p:cNvPr>
              <p:cNvSpPr/>
              <p:nvPr/>
            </p:nvSpPr>
            <p:spPr>
              <a:xfrm>
                <a:off x="6354519" y="522140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27" name="Graphic 26">
                <a:extLst>
                  <a:ext uri="{FF2B5EF4-FFF2-40B4-BE49-F238E27FC236}">
                    <a16:creationId xmlns:a16="http://schemas.microsoft.com/office/drawing/2014/main" id="{A472547B-144D-4D29-A0D7-06E5FA4DA83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519" y="5221407"/>
                <a:ext cx="457200" cy="457200"/>
              </a:xfrm>
              <a:prstGeom prst="rect">
                <a:avLst/>
              </a:prstGeom>
            </p:spPr>
          </p:pic>
        </p:grpSp>
        <p:grpSp>
          <p:nvGrpSpPr>
            <p:cNvPr id="11" name="Group 10">
              <a:extLst>
                <a:ext uri="{FF2B5EF4-FFF2-40B4-BE49-F238E27FC236}">
                  <a16:creationId xmlns:a16="http://schemas.microsoft.com/office/drawing/2014/main" id="{B1628C58-D37D-4851-BF7C-248C4E56D132}"/>
                </a:ext>
              </a:extLst>
            </p:cNvPr>
            <p:cNvGrpSpPr/>
            <p:nvPr/>
          </p:nvGrpSpPr>
          <p:grpSpPr>
            <a:xfrm>
              <a:off x="8068924" y="5221407"/>
              <a:ext cx="1371600" cy="822960"/>
              <a:chOff x="7854919" y="5221407"/>
              <a:chExt cx="1371600" cy="822960"/>
            </a:xfrm>
          </p:grpSpPr>
          <p:sp>
            <p:nvSpPr>
              <p:cNvPr id="28" name="Rectangle 27">
                <a:extLst>
                  <a:ext uri="{FF2B5EF4-FFF2-40B4-BE49-F238E27FC236}">
                    <a16:creationId xmlns:a16="http://schemas.microsoft.com/office/drawing/2014/main" id="{1CFDF220-5190-408B-9C83-58E1A9234412}"/>
                  </a:ext>
                </a:extLst>
              </p:cNvPr>
              <p:cNvSpPr/>
              <p:nvPr/>
            </p:nvSpPr>
            <p:spPr>
              <a:xfrm>
                <a:off x="7854919" y="5221407"/>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9" name="Graphic 28">
                <a:extLst>
                  <a:ext uri="{FF2B5EF4-FFF2-40B4-BE49-F238E27FC236}">
                    <a16:creationId xmlns:a16="http://schemas.microsoft.com/office/drawing/2014/main" id="{AB4A4B61-D70D-421C-86AB-FBA095ED68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4919" y="5221407"/>
                <a:ext cx="457200" cy="457200"/>
              </a:xfrm>
              <a:prstGeom prst="rect">
                <a:avLst/>
              </a:prstGeom>
            </p:spPr>
          </p:pic>
        </p:grpSp>
      </p:grpSp>
      <p:sp>
        <p:nvSpPr>
          <p:cNvPr id="6" name="Footer Placeholder 5">
            <a:extLst>
              <a:ext uri="{FF2B5EF4-FFF2-40B4-BE49-F238E27FC236}">
                <a16:creationId xmlns:a16="http://schemas.microsoft.com/office/drawing/2014/main" id="{C0CE0CD8-2B09-4368-8E68-2392BCA9A313}"/>
              </a:ext>
              <a:ext uri="{C183D7F6-B498-43B3-948B-1728B52AA6E4}">
                <adec:decorative xmlns:adec="http://schemas.microsoft.com/office/drawing/2017/decorative" val="1"/>
              </a:ext>
            </a:extLst>
          </p:cNvPr>
          <p:cNvSpPr>
            <a:spLocks noGrp="1"/>
          </p:cNvSpPr>
          <p:nvPr>
            <p:ph type="ftr" sz="quarter" idx="3"/>
          </p:nvPr>
        </p:nvSpPr>
        <p:spPr>
          <a:xfrm>
            <a:off x="419100" y="6356505"/>
            <a:ext cx="3735457" cy="365125"/>
          </a:xfrm>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7E8FDB99-368A-4774-935F-80A9407CA5BD}"/>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Tree>
    <p:custDataLst>
      <p:tags r:id="rId1"/>
    </p:custDataLst>
    <p:extLst>
      <p:ext uri="{BB962C8B-B14F-4D97-AF65-F5344CB8AC3E}">
        <p14:creationId xmlns:p14="http://schemas.microsoft.com/office/powerpoint/2010/main" val="288128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accounts</a:t>
            </a:r>
          </a:p>
        </p:txBody>
      </p:sp>
      <p:sp>
        <p:nvSpPr>
          <p:cNvPr id="3" name="Content Placeholder 2"/>
          <p:cNvSpPr>
            <a:spLocks noGrp="1"/>
          </p:cNvSpPr>
          <p:nvPr>
            <p:ph idx="1"/>
          </p:nvPr>
        </p:nvSpPr>
        <p:spPr>
          <a:xfrm>
            <a:off x="419100" y="1528175"/>
            <a:ext cx="11353800" cy="4648788"/>
          </a:xfrm>
        </p:spPr>
        <p:txBody>
          <a:bodyPr/>
          <a:lstStyle/>
          <a:p>
            <a:r>
              <a:rPr lang="en-US" dirty="0"/>
              <a:t>Best suited for –</a:t>
            </a:r>
          </a:p>
          <a:p>
            <a:pPr lvl="1">
              <a:buClr>
                <a:schemeClr val="tx1"/>
              </a:buClr>
            </a:pPr>
            <a:r>
              <a:rPr lang="en-US" dirty="0">
                <a:solidFill>
                  <a:schemeClr val="accent5"/>
                </a:solidFill>
                <a:latin typeface="Amazon Ember" panose="02000000000000000000" pitchFamily="2" charset="0"/>
                <a:ea typeface="Amazon Ember" panose="02000000000000000000" pitchFamily="2" charset="0"/>
              </a:rPr>
              <a:t>Large organizations</a:t>
            </a:r>
            <a:r>
              <a:rPr lang="en-US" dirty="0">
                <a:latin typeface="Amazon Ember" panose="02000000000000000000" pitchFamily="2" charset="0"/>
                <a:ea typeface="Amazon Ember" panose="02000000000000000000" pitchFamily="2" charset="0"/>
              </a:rPr>
              <a:t> </a:t>
            </a:r>
            <a:r>
              <a:rPr lang="en-US" dirty="0"/>
              <a:t>and </a:t>
            </a:r>
            <a:r>
              <a:rPr lang="en-US" dirty="0">
                <a:solidFill>
                  <a:schemeClr val="accent5"/>
                </a:solidFill>
                <a:latin typeface="Amazon Ember" panose="02000000000000000000" pitchFamily="2" charset="0"/>
                <a:ea typeface="Amazon Ember" panose="02000000000000000000" pitchFamily="2" charset="0"/>
              </a:rPr>
              <a:t>organizations with multiple IT teams</a:t>
            </a:r>
          </a:p>
          <a:p>
            <a:pPr lvl="1">
              <a:buClr>
                <a:schemeClr val="tx1"/>
              </a:buClr>
            </a:pPr>
            <a:r>
              <a:rPr lang="en-US" dirty="0">
                <a:solidFill>
                  <a:schemeClr val="accent5"/>
                </a:solidFill>
                <a:latin typeface="Amazon Ember" panose="02000000000000000000" pitchFamily="2" charset="0"/>
                <a:ea typeface="Amazon Ember" panose="02000000000000000000" pitchFamily="2" charset="0"/>
              </a:rPr>
              <a:t>Medium-sized organizations </a:t>
            </a:r>
            <a:r>
              <a:rPr lang="en-US" dirty="0"/>
              <a:t>that anticipate rapid growth</a:t>
            </a:r>
          </a:p>
          <a:p>
            <a:r>
              <a:rPr lang="en-US" dirty="0"/>
              <a:t>Why?</a:t>
            </a:r>
          </a:p>
          <a:p>
            <a:pPr lvl="1"/>
            <a:r>
              <a:rPr lang="en-US" dirty="0"/>
              <a:t>It can be more challenging to manage access and standards in more complex organizations</a:t>
            </a:r>
          </a:p>
        </p:txBody>
      </p:sp>
      <p:grpSp>
        <p:nvGrpSpPr>
          <p:cNvPr id="17" name="Group 16" descr="architecture diagram of four separate aws clouds, each with a vpc.">
            <a:extLst>
              <a:ext uri="{FF2B5EF4-FFF2-40B4-BE49-F238E27FC236}">
                <a16:creationId xmlns:a16="http://schemas.microsoft.com/office/drawing/2014/main" id="{125DC2EB-FA48-4B53-8B06-FF18CCA8A6EB}"/>
              </a:ext>
            </a:extLst>
          </p:cNvPr>
          <p:cNvGrpSpPr/>
          <p:nvPr/>
        </p:nvGrpSpPr>
        <p:grpSpPr>
          <a:xfrm>
            <a:off x="1780115" y="4453628"/>
            <a:ext cx="8631770" cy="1465674"/>
            <a:chOff x="2066736" y="4414718"/>
            <a:chExt cx="8631770" cy="1465674"/>
          </a:xfrm>
        </p:grpSpPr>
        <p:grpSp>
          <p:nvGrpSpPr>
            <p:cNvPr id="16" name="Group 15">
              <a:extLst>
                <a:ext uri="{FF2B5EF4-FFF2-40B4-BE49-F238E27FC236}">
                  <a16:creationId xmlns:a16="http://schemas.microsoft.com/office/drawing/2014/main" id="{03A906E5-8449-4E36-B387-6C4B9692D285}"/>
                </a:ext>
              </a:extLst>
            </p:cNvPr>
            <p:cNvGrpSpPr/>
            <p:nvPr/>
          </p:nvGrpSpPr>
          <p:grpSpPr>
            <a:xfrm>
              <a:off x="2066736" y="4417352"/>
              <a:ext cx="2011680" cy="1463040"/>
              <a:chOff x="-4045768" y="4832247"/>
              <a:chExt cx="2011680" cy="1463040"/>
            </a:xfrm>
          </p:grpSpPr>
          <p:sp>
            <p:nvSpPr>
              <p:cNvPr id="54" name="Rectangle 53">
                <a:extLst>
                  <a:ext uri="{FF2B5EF4-FFF2-40B4-BE49-F238E27FC236}">
                    <a16:creationId xmlns:a16="http://schemas.microsoft.com/office/drawing/2014/main" id="{B66D08D1-3E27-4485-9ECF-4AC954086945}"/>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55" name="Graphic 54">
                <a:extLst>
                  <a:ext uri="{FF2B5EF4-FFF2-40B4-BE49-F238E27FC236}">
                    <a16:creationId xmlns:a16="http://schemas.microsoft.com/office/drawing/2014/main" id="{1DB0198D-A8FE-48DC-8ECD-A6140361A39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5766" y="4832247"/>
                <a:ext cx="457200" cy="457200"/>
              </a:xfrm>
              <a:prstGeom prst="rect">
                <a:avLst/>
              </a:prstGeom>
            </p:spPr>
          </p:pic>
          <p:grpSp>
            <p:nvGrpSpPr>
              <p:cNvPr id="56" name="Group 55">
                <a:extLst>
                  <a:ext uri="{FF2B5EF4-FFF2-40B4-BE49-F238E27FC236}">
                    <a16:creationId xmlns:a16="http://schemas.microsoft.com/office/drawing/2014/main" id="{E243F043-E192-40F5-A17F-F4BA1357DAB3}"/>
                  </a:ext>
                </a:extLst>
              </p:cNvPr>
              <p:cNvGrpSpPr/>
              <p:nvPr/>
            </p:nvGrpSpPr>
            <p:grpSpPr>
              <a:xfrm>
                <a:off x="-3540804" y="5346482"/>
                <a:ext cx="1371600" cy="822960"/>
                <a:chOff x="3309891" y="5228158"/>
                <a:chExt cx="1371600" cy="822960"/>
              </a:xfrm>
            </p:grpSpPr>
            <p:sp>
              <p:nvSpPr>
                <p:cNvPr id="66" name="Rectangle 65">
                  <a:extLst>
                    <a:ext uri="{FF2B5EF4-FFF2-40B4-BE49-F238E27FC236}">
                      <a16:creationId xmlns:a16="http://schemas.microsoft.com/office/drawing/2014/main" id="{C50989A3-053B-4F20-BB65-5D4F6EB92524}"/>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67" name="Graphic 66">
                  <a:extLst>
                    <a:ext uri="{FF2B5EF4-FFF2-40B4-BE49-F238E27FC236}">
                      <a16:creationId xmlns:a16="http://schemas.microsoft.com/office/drawing/2014/main" id="{256806F8-98AE-47C5-BE3C-36810E92AB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9891" y="5228158"/>
                  <a:ext cx="457200" cy="457200"/>
                </a:xfrm>
                <a:prstGeom prst="rect">
                  <a:avLst/>
                </a:prstGeom>
              </p:spPr>
            </p:pic>
          </p:grpSp>
        </p:grpSp>
        <p:grpSp>
          <p:nvGrpSpPr>
            <p:cNvPr id="68" name="Group 67">
              <a:extLst>
                <a:ext uri="{FF2B5EF4-FFF2-40B4-BE49-F238E27FC236}">
                  <a16:creationId xmlns:a16="http://schemas.microsoft.com/office/drawing/2014/main" id="{42D96B9F-D01C-4F3E-9EEA-F777BA2E9380}"/>
                </a:ext>
              </a:extLst>
            </p:cNvPr>
            <p:cNvGrpSpPr/>
            <p:nvPr/>
          </p:nvGrpSpPr>
          <p:grpSpPr>
            <a:xfrm>
              <a:off x="4273433" y="4414718"/>
              <a:ext cx="2011680" cy="1463040"/>
              <a:chOff x="-4045768" y="4832247"/>
              <a:chExt cx="2011680" cy="1463040"/>
            </a:xfrm>
          </p:grpSpPr>
          <p:sp>
            <p:nvSpPr>
              <p:cNvPr id="69" name="Rectangle 68">
                <a:extLst>
                  <a:ext uri="{FF2B5EF4-FFF2-40B4-BE49-F238E27FC236}">
                    <a16:creationId xmlns:a16="http://schemas.microsoft.com/office/drawing/2014/main" id="{C4C205E8-E0BC-48F3-B1CA-554B1245CCA0}"/>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70" name="Graphic 69">
                <a:extLst>
                  <a:ext uri="{FF2B5EF4-FFF2-40B4-BE49-F238E27FC236}">
                    <a16:creationId xmlns:a16="http://schemas.microsoft.com/office/drawing/2014/main" id="{377DE130-DD08-4D84-A5F6-B79B8C219E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5766" y="4832247"/>
                <a:ext cx="457200" cy="457200"/>
              </a:xfrm>
              <a:prstGeom prst="rect">
                <a:avLst/>
              </a:prstGeom>
            </p:spPr>
          </p:pic>
          <p:grpSp>
            <p:nvGrpSpPr>
              <p:cNvPr id="71" name="Group 70">
                <a:extLst>
                  <a:ext uri="{FF2B5EF4-FFF2-40B4-BE49-F238E27FC236}">
                    <a16:creationId xmlns:a16="http://schemas.microsoft.com/office/drawing/2014/main" id="{C8FD669D-6B84-4B46-A236-E250D30C2877}"/>
                  </a:ext>
                </a:extLst>
              </p:cNvPr>
              <p:cNvGrpSpPr/>
              <p:nvPr/>
            </p:nvGrpSpPr>
            <p:grpSpPr>
              <a:xfrm>
                <a:off x="-3540804" y="5346482"/>
                <a:ext cx="1371600" cy="822960"/>
                <a:chOff x="3309891" y="5228158"/>
                <a:chExt cx="1371600" cy="822960"/>
              </a:xfrm>
            </p:grpSpPr>
            <p:sp>
              <p:nvSpPr>
                <p:cNvPr id="72" name="Rectangle 71">
                  <a:extLst>
                    <a:ext uri="{FF2B5EF4-FFF2-40B4-BE49-F238E27FC236}">
                      <a16:creationId xmlns:a16="http://schemas.microsoft.com/office/drawing/2014/main" id="{703097BF-4875-4509-B6D3-4F6E8F6D1EDF}"/>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73" name="Graphic 72">
                  <a:extLst>
                    <a:ext uri="{FF2B5EF4-FFF2-40B4-BE49-F238E27FC236}">
                      <a16:creationId xmlns:a16="http://schemas.microsoft.com/office/drawing/2014/main" id="{3F37CB55-66EA-4E0D-9342-546A7647EA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9891" y="5228158"/>
                  <a:ext cx="457200" cy="457200"/>
                </a:xfrm>
                <a:prstGeom prst="rect">
                  <a:avLst/>
                </a:prstGeom>
              </p:spPr>
            </p:pic>
          </p:grpSp>
        </p:grpSp>
        <p:grpSp>
          <p:nvGrpSpPr>
            <p:cNvPr id="74" name="Group 73">
              <a:extLst>
                <a:ext uri="{FF2B5EF4-FFF2-40B4-BE49-F238E27FC236}">
                  <a16:creationId xmlns:a16="http://schemas.microsoft.com/office/drawing/2014/main" id="{5CB7EB11-9F60-4560-9576-7DCFF95B59EF}"/>
                </a:ext>
              </a:extLst>
            </p:cNvPr>
            <p:cNvGrpSpPr/>
            <p:nvPr/>
          </p:nvGrpSpPr>
          <p:grpSpPr>
            <a:xfrm>
              <a:off x="6480130" y="4414718"/>
              <a:ext cx="2011680" cy="1463040"/>
              <a:chOff x="-4045768" y="4832247"/>
              <a:chExt cx="2011680" cy="1463040"/>
            </a:xfrm>
          </p:grpSpPr>
          <p:sp>
            <p:nvSpPr>
              <p:cNvPr id="75" name="Rectangle 74">
                <a:extLst>
                  <a:ext uri="{FF2B5EF4-FFF2-40B4-BE49-F238E27FC236}">
                    <a16:creationId xmlns:a16="http://schemas.microsoft.com/office/drawing/2014/main" id="{AF2A65F4-68CD-4A46-B068-C46D0FBBA382}"/>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76" name="Graphic 75">
                <a:extLst>
                  <a:ext uri="{FF2B5EF4-FFF2-40B4-BE49-F238E27FC236}">
                    <a16:creationId xmlns:a16="http://schemas.microsoft.com/office/drawing/2014/main" id="{3282854D-5422-476E-9748-2A67B4F729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5766" y="4832247"/>
                <a:ext cx="457200" cy="457200"/>
              </a:xfrm>
              <a:prstGeom prst="rect">
                <a:avLst/>
              </a:prstGeom>
            </p:spPr>
          </p:pic>
          <p:grpSp>
            <p:nvGrpSpPr>
              <p:cNvPr id="77" name="Group 76">
                <a:extLst>
                  <a:ext uri="{FF2B5EF4-FFF2-40B4-BE49-F238E27FC236}">
                    <a16:creationId xmlns:a16="http://schemas.microsoft.com/office/drawing/2014/main" id="{383F5EE8-4C0E-422D-9B36-36E3AD5EAC62}"/>
                  </a:ext>
                </a:extLst>
              </p:cNvPr>
              <p:cNvGrpSpPr/>
              <p:nvPr/>
            </p:nvGrpSpPr>
            <p:grpSpPr>
              <a:xfrm>
                <a:off x="-3540804" y="5346482"/>
                <a:ext cx="1371600" cy="822960"/>
                <a:chOff x="3309891" y="5228158"/>
                <a:chExt cx="1371600" cy="822960"/>
              </a:xfrm>
            </p:grpSpPr>
            <p:sp>
              <p:nvSpPr>
                <p:cNvPr id="78" name="Rectangle 77">
                  <a:extLst>
                    <a:ext uri="{FF2B5EF4-FFF2-40B4-BE49-F238E27FC236}">
                      <a16:creationId xmlns:a16="http://schemas.microsoft.com/office/drawing/2014/main" id="{8E42DFBB-7A8B-4304-ADDF-CE9221911E9E}"/>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79" name="Graphic 78">
                  <a:extLst>
                    <a:ext uri="{FF2B5EF4-FFF2-40B4-BE49-F238E27FC236}">
                      <a16:creationId xmlns:a16="http://schemas.microsoft.com/office/drawing/2014/main" id="{388E9B32-7585-4278-A7EF-9376C8DA9DE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9891" y="5228158"/>
                  <a:ext cx="457200" cy="457200"/>
                </a:xfrm>
                <a:prstGeom prst="rect">
                  <a:avLst/>
                </a:prstGeom>
              </p:spPr>
            </p:pic>
          </p:grpSp>
        </p:grpSp>
        <p:grpSp>
          <p:nvGrpSpPr>
            <p:cNvPr id="80" name="Group 79">
              <a:extLst>
                <a:ext uri="{FF2B5EF4-FFF2-40B4-BE49-F238E27FC236}">
                  <a16:creationId xmlns:a16="http://schemas.microsoft.com/office/drawing/2014/main" id="{D04DC895-3123-4294-975D-BF626F14F529}"/>
                </a:ext>
              </a:extLst>
            </p:cNvPr>
            <p:cNvGrpSpPr/>
            <p:nvPr/>
          </p:nvGrpSpPr>
          <p:grpSpPr>
            <a:xfrm>
              <a:off x="8686826" y="4414718"/>
              <a:ext cx="2011680" cy="1463040"/>
              <a:chOff x="-4045768" y="4832247"/>
              <a:chExt cx="2011680" cy="1463040"/>
            </a:xfrm>
          </p:grpSpPr>
          <p:sp>
            <p:nvSpPr>
              <p:cNvPr id="81" name="Rectangle 80">
                <a:extLst>
                  <a:ext uri="{FF2B5EF4-FFF2-40B4-BE49-F238E27FC236}">
                    <a16:creationId xmlns:a16="http://schemas.microsoft.com/office/drawing/2014/main" id="{98F44DB8-7A6D-43E2-969C-B75D2220F9E6}"/>
                  </a:ext>
                </a:extLst>
              </p:cNvPr>
              <p:cNvSpPr/>
              <p:nvPr/>
            </p:nvSpPr>
            <p:spPr>
              <a:xfrm>
                <a:off x="-4045768" y="4832247"/>
                <a:ext cx="2011680" cy="146304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82" name="Graphic 81">
                <a:extLst>
                  <a:ext uri="{FF2B5EF4-FFF2-40B4-BE49-F238E27FC236}">
                    <a16:creationId xmlns:a16="http://schemas.microsoft.com/office/drawing/2014/main" id="{12E560F0-6B9A-4EE1-8E93-DDD6D45483C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5766" y="4832247"/>
                <a:ext cx="457200" cy="457200"/>
              </a:xfrm>
              <a:prstGeom prst="rect">
                <a:avLst/>
              </a:prstGeom>
            </p:spPr>
          </p:pic>
          <p:grpSp>
            <p:nvGrpSpPr>
              <p:cNvPr id="83" name="Group 82">
                <a:extLst>
                  <a:ext uri="{FF2B5EF4-FFF2-40B4-BE49-F238E27FC236}">
                    <a16:creationId xmlns:a16="http://schemas.microsoft.com/office/drawing/2014/main" id="{4109CA89-EE3C-4E05-9BF1-EE438BE69853}"/>
                  </a:ext>
                </a:extLst>
              </p:cNvPr>
              <p:cNvGrpSpPr/>
              <p:nvPr/>
            </p:nvGrpSpPr>
            <p:grpSpPr>
              <a:xfrm>
                <a:off x="-3540804" y="5346482"/>
                <a:ext cx="1371600" cy="822960"/>
                <a:chOff x="3309891" y="5228158"/>
                <a:chExt cx="1371600" cy="822960"/>
              </a:xfrm>
            </p:grpSpPr>
            <p:sp>
              <p:nvSpPr>
                <p:cNvPr id="84" name="Rectangle 83">
                  <a:extLst>
                    <a:ext uri="{FF2B5EF4-FFF2-40B4-BE49-F238E27FC236}">
                      <a16:creationId xmlns:a16="http://schemas.microsoft.com/office/drawing/2014/main" id="{5A81B679-42CD-441E-96A6-8BD609B4395B}"/>
                    </a:ext>
                  </a:extLst>
                </p:cNvPr>
                <p:cNvSpPr/>
                <p:nvPr/>
              </p:nvSpPr>
              <p:spPr>
                <a:xfrm>
                  <a:off x="3309891" y="5228158"/>
                  <a:ext cx="1371600" cy="8229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85" name="Graphic 84">
                  <a:extLst>
                    <a:ext uri="{FF2B5EF4-FFF2-40B4-BE49-F238E27FC236}">
                      <a16:creationId xmlns:a16="http://schemas.microsoft.com/office/drawing/2014/main" id="{03BD25DB-6EAE-470C-80D8-120E4141BC3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09891" y="5228158"/>
                  <a:ext cx="457200" cy="457200"/>
                </a:xfrm>
                <a:prstGeom prst="rect">
                  <a:avLst/>
                </a:prstGeom>
              </p:spPr>
            </p:pic>
          </p:grpSp>
        </p:grpSp>
      </p:grpSp>
      <p:sp>
        <p:nvSpPr>
          <p:cNvPr id="8" name="Footer Placeholder 7">
            <a:extLst>
              <a:ext uri="{FF2B5EF4-FFF2-40B4-BE49-F238E27FC236}">
                <a16:creationId xmlns:a16="http://schemas.microsoft.com/office/drawing/2014/main" id="{8D870E00-1872-41F0-AC30-DF42FD2E16C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9" name="Slide Number Placeholder 8">
            <a:extLst>
              <a:ext uri="{FF2B5EF4-FFF2-40B4-BE49-F238E27FC236}">
                <a16:creationId xmlns:a16="http://schemas.microsoft.com/office/drawing/2014/main" id="{C126C79F-BB07-4EAA-9410-216AA9957B21}"/>
              </a:ext>
            </a:extLst>
          </p:cNvPr>
          <p:cNvSpPr>
            <a:spLocks noGrp="1"/>
          </p:cNvSpPr>
          <p:nvPr>
            <p:ph type="sldNum" sz="quarter" idx="12"/>
          </p:nvPr>
        </p:nvSpPr>
        <p:spPr/>
        <p:txBody>
          <a:bodyPr/>
          <a:lstStyle/>
          <a:p>
            <a:fld id="{B6A95138-A96E-2F42-A959-2EFD44FE4AB7}" type="slidenum">
              <a:rPr lang="en-US" smtClean="0"/>
              <a:pPr/>
              <a:t>15</a:t>
            </a:fld>
            <a:endParaRPr lang="en-US" dirty="0"/>
          </a:p>
        </p:txBody>
      </p:sp>
    </p:spTree>
    <p:custDataLst>
      <p:tags r:id="rId1"/>
    </p:custDataLst>
    <p:extLst>
      <p:ext uri="{BB962C8B-B14F-4D97-AF65-F5344CB8AC3E}">
        <p14:creationId xmlns:p14="http://schemas.microsoft.com/office/powerpoint/2010/main" val="107700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02AD-4491-EA4A-BBF5-F9C09FF1CE6E}"/>
              </a:ext>
            </a:extLst>
          </p:cNvPr>
          <p:cNvSpPr>
            <a:spLocks noGrp="1"/>
          </p:cNvSpPr>
          <p:nvPr>
            <p:ph type="title"/>
          </p:nvPr>
        </p:nvSpPr>
        <p:spPr/>
        <p:txBody>
          <a:bodyPr/>
          <a:lstStyle/>
          <a:p>
            <a:r>
              <a:rPr lang="en-US" dirty="0"/>
              <a:t>Amazon VPC quotas</a:t>
            </a:r>
          </a:p>
        </p:txBody>
      </p:sp>
      <p:sp>
        <p:nvSpPr>
          <p:cNvPr id="14" name="TextBox 13">
            <a:extLst>
              <a:ext uri="{FF2B5EF4-FFF2-40B4-BE49-F238E27FC236}">
                <a16:creationId xmlns:a16="http://schemas.microsoft.com/office/drawing/2014/main" id="{672FDA11-6538-48B9-B11C-DDC0C4B2E838}"/>
              </a:ext>
            </a:extLst>
          </p:cNvPr>
          <p:cNvSpPr txBox="1"/>
          <p:nvPr/>
        </p:nvSpPr>
        <p:spPr>
          <a:xfrm>
            <a:off x="2211764" y="1741714"/>
            <a:ext cx="7768473"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Default quota: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5 VPCs per Region per account *</a:t>
            </a:r>
          </a:p>
        </p:txBody>
      </p:sp>
      <p:grpSp>
        <p:nvGrpSpPr>
          <p:cNvPr id="13" name="Group 12" descr="architecture diagram of the aws cloud with a region and 5 vpc icons.">
            <a:extLst>
              <a:ext uri="{FF2B5EF4-FFF2-40B4-BE49-F238E27FC236}">
                <a16:creationId xmlns:a16="http://schemas.microsoft.com/office/drawing/2014/main" id="{C1B6C364-5261-498F-8735-570AB4FCADC4}"/>
              </a:ext>
            </a:extLst>
          </p:cNvPr>
          <p:cNvGrpSpPr/>
          <p:nvPr/>
        </p:nvGrpSpPr>
        <p:grpSpPr>
          <a:xfrm>
            <a:off x="3904058" y="2683498"/>
            <a:ext cx="4383883" cy="3028534"/>
            <a:chOff x="3828783" y="2373199"/>
            <a:chExt cx="4383883" cy="3028534"/>
          </a:xfrm>
        </p:grpSpPr>
        <p:grpSp>
          <p:nvGrpSpPr>
            <p:cNvPr id="10" name="Group 9">
              <a:extLst>
                <a:ext uri="{FF2B5EF4-FFF2-40B4-BE49-F238E27FC236}">
                  <a16:creationId xmlns:a16="http://schemas.microsoft.com/office/drawing/2014/main" id="{D0DD9AEB-0663-47AA-9126-638E20E551D9}"/>
                </a:ext>
              </a:extLst>
            </p:cNvPr>
            <p:cNvGrpSpPr/>
            <p:nvPr/>
          </p:nvGrpSpPr>
          <p:grpSpPr>
            <a:xfrm>
              <a:off x="4317999" y="2840203"/>
              <a:ext cx="3657600" cy="2286000"/>
              <a:chOff x="2284379" y="2806337"/>
              <a:chExt cx="3657600" cy="2286000"/>
            </a:xfrm>
          </p:grpSpPr>
          <p:grpSp>
            <p:nvGrpSpPr>
              <p:cNvPr id="8" name="Group 7">
                <a:extLst>
                  <a:ext uri="{FF2B5EF4-FFF2-40B4-BE49-F238E27FC236}">
                    <a16:creationId xmlns:a16="http://schemas.microsoft.com/office/drawing/2014/main" id="{9DCA3E88-47F3-4383-AC27-B37F96AFD282}"/>
                  </a:ext>
                </a:extLst>
              </p:cNvPr>
              <p:cNvGrpSpPr/>
              <p:nvPr/>
            </p:nvGrpSpPr>
            <p:grpSpPr>
              <a:xfrm>
                <a:off x="2806539" y="3279979"/>
                <a:ext cx="2700370" cy="1615440"/>
                <a:chOff x="-2904017" y="3334549"/>
                <a:chExt cx="2700370" cy="1615440"/>
              </a:xfrm>
            </p:grpSpPr>
            <p:pic>
              <p:nvPicPr>
                <p:cNvPr id="27" name="Graphic 26">
                  <a:extLst>
                    <a:ext uri="{FF2B5EF4-FFF2-40B4-BE49-F238E27FC236}">
                      <a16:creationId xmlns:a16="http://schemas.microsoft.com/office/drawing/2014/main" id="{D5138951-AD45-4C7C-8361-3840C47873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1805" y="3334549"/>
                  <a:ext cx="731520" cy="731520"/>
                </a:xfrm>
                <a:prstGeom prst="rect">
                  <a:avLst/>
                </a:prstGeom>
              </p:spPr>
            </p:pic>
            <p:pic>
              <p:nvPicPr>
                <p:cNvPr id="28" name="Graphic 27">
                  <a:extLst>
                    <a:ext uri="{FF2B5EF4-FFF2-40B4-BE49-F238E27FC236}">
                      <a16:creationId xmlns:a16="http://schemas.microsoft.com/office/drawing/2014/main" id="{A1B2FB74-2D13-433E-927D-8E847D9748E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7380" y="3334549"/>
                  <a:ext cx="731520" cy="731520"/>
                </a:xfrm>
                <a:prstGeom prst="rect">
                  <a:avLst/>
                </a:prstGeom>
              </p:spPr>
            </p:pic>
            <p:pic>
              <p:nvPicPr>
                <p:cNvPr id="29" name="Graphic 28">
                  <a:extLst>
                    <a:ext uri="{FF2B5EF4-FFF2-40B4-BE49-F238E27FC236}">
                      <a16:creationId xmlns:a16="http://schemas.microsoft.com/office/drawing/2014/main" id="{B0F9071F-E923-4B68-A64C-EFF8532C0F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4017" y="4218469"/>
                  <a:ext cx="731520" cy="731520"/>
                </a:xfrm>
                <a:prstGeom prst="rect">
                  <a:avLst/>
                </a:prstGeom>
              </p:spPr>
            </p:pic>
            <p:pic>
              <p:nvPicPr>
                <p:cNvPr id="30" name="Graphic 29">
                  <a:extLst>
                    <a:ext uri="{FF2B5EF4-FFF2-40B4-BE49-F238E27FC236}">
                      <a16:creationId xmlns:a16="http://schemas.microsoft.com/office/drawing/2014/main" id="{4BE6FBFC-BB41-4C88-B222-06209F0A368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9592" y="4218469"/>
                  <a:ext cx="731520" cy="731520"/>
                </a:xfrm>
                <a:prstGeom prst="rect">
                  <a:avLst/>
                </a:prstGeom>
              </p:spPr>
            </p:pic>
            <p:pic>
              <p:nvPicPr>
                <p:cNvPr id="31" name="Graphic 30">
                  <a:extLst>
                    <a:ext uri="{FF2B5EF4-FFF2-40B4-BE49-F238E27FC236}">
                      <a16:creationId xmlns:a16="http://schemas.microsoft.com/office/drawing/2014/main" id="{D21E5DFD-63B7-47D9-8E18-261FD0147D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167" y="4218469"/>
                  <a:ext cx="731520" cy="731520"/>
                </a:xfrm>
                <a:prstGeom prst="rect">
                  <a:avLst/>
                </a:prstGeom>
              </p:spPr>
            </p:pic>
          </p:grpSp>
          <p:sp>
            <p:nvSpPr>
              <p:cNvPr id="32" name="Rectangle 31">
                <a:extLst>
                  <a:ext uri="{FF2B5EF4-FFF2-40B4-BE49-F238E27FC236}">
                    <a16:creationId xmlns:a16="http://schemas.microsoft.com/office/drawing/2014/main" id="{9ABE0C46-C31D-4CFB-9BA5-86CA2264B7FB}"/>
                  </a:ext>
                </a:extLst>
              </p:cNvPr>
              <p:cNvSpPr/>
              <p:nvPr/>
            </p:nvSpPr>
            <p:spPr>
              <a:xfrm>
                <a:off x="2284379" y="2806337"/>
                <a:ext cx="3657600" cy="22860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3" name="Graphic 32">
                <a:extLst>
                  <a:ext uri="{FF2B5EF4-FFF2-40B4-BE49-F238E27FC236}">
                    <a16:creationId xmlns:a16="http://schemas.microsoft.com/office/drawing/2014/main" id="{7481466B-34ED-40EA-ABB9-8EB0D24CD85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84379" y="2806339"/>
                <a:ext cx="457200" cy="457200"/>
              </a:xfrm>
              <a:prstGeom prst="rect">
                <a:avLst/>
              </a:prstGeom>
            </p:spPr>
          </p:pic>
        </p:grpSp>
        <p:grpSp>
          <p:nvGrpSpPr>
            <p:cNvPr id="12" name="Group 11">
              <a:extLst>
                <a:ext uri="{FF2B5EF4-FFF2-40B4-BE49-F238E27FC236}">
                  <a16:creationId xmlns:a16="http://schemas.microsoft.com/office/drawing/2014/main" id="{25553FAF-F4B8-49B4-AC31-DB22151DE44C}"/>
                </a:ext>
              </a:extLst>
            </p:cNvPr>
            <p:cNvGrpSpPr/>
            <p:nvPr/>
          </p:nvGrpSpPr>
          <p:grpSpPr>
            <a:xfrm>
              <a:off x="3828783" y="2373199"/>
              <a:ext cx="4383883" cy="3028534"/>
              <a:chOff x="3828783" y="2373199"/>
              <a:chExt cx="4383883" cy="3028534"/>
            </a:xfrm>
          </p:grpSpPr>
          <p:sp>
            <p:nvSpPr>
              <p:cNvPr id="25" name="Rectangle 24">
                <a:extLst>
                  <a:ext uri="{FF2B5EF4-FFF2-40B4-BE49-F238E27FC236}">
                    <a16:creationId xmlns:a16="http://schemas.microsoft.com/office/drawing/2014/main" id="{21663983-7399-4C91-B24B-88B0A9E68A75}"/>
                  </a:ext>
                </a:extLst>
              </p:cNvPr>
              <p:cNvSpPr/>
              <p:nvPr/>
            </p:nvSpPr>
            <p:spPr>
              <a:xfrm>
                <a:off x="3828783" y="2373199"/>
                <a:ext cx="4383883" cy="302853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26" name="Graphic 25">
                <a:extLst>
                  <a:ext uri="{FF2B5EF4-FFF2-40B4-BE49-F238E27FC236}">
                    <a16:creationId xmlns:a16="http://schemas.microsoft.com/office/drawing/2014/main" id="{6F2E6549-7CC7-47BA-993C-790A08B6707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8784" y="2373199"/>
                <a:ext cx="457200" cy="457200"/>
              </a:xfrm>
              <a:prstGeom prst="rect">
                <a:avLst/>
              </a:prstGeom>
            </p:spPr>
          </p:pic>
        </p:grpSp>
      </p:grpSp>
      <p:sp>
        <p:nvSpPr>
          <p:cNvPr id="3" name="Footer Placeholder 2">
            <a:extLst>
              <a:ext uri="{FF2B5EF4-FFF2-40B4-BE49-F238E27FC236}">
                <a16:creationId xmlns:a16="http://schemas.microsoft.com/office/drawing/2014/main" id="{297C92A3-FAFA-4787-8495-243F83AA818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CCF04BC-3077-47B0-8F43-CFEA3382D1E4}"/>
              </a:ext>
            </a:extLst>
          </p:cNvPr>
          <p:cNvSpPr>
            <a:spLocks noGrp="1"/>
          </p:cNvSpPr>
          <p:nvPr>
            <p:ph type="sldNum" sz="quarter" idx="12"/>
          </p:nvPr>
        </p:nvSpPr>
        <p:spPr/>
        <p:txBody>
          <a:bodyPr/>
          <a:lstStyle/>
          <a:p>
            <a:fld id="{B6A95138-A96E-2F42-A959-2EFD44FE4AB7}" type="slidenum">
              <a:rPr lang="en-US" smtClean="0"/>
              <a:pPr/>
              <a:t>16</a:t>
            </a:fld>
            <a:endParaRPr lang="en-US" dirty="0"/>
          </a:p>
        </p:txBody>
      </p:sp>
      <p:sp>
        <p:nvSpPr>
          <p:cNvPr id="5" name="TextBox 4">
            <a:extLst>
              <a:ext uri="{FF2B5EF4-FFF2-40B4-BE49-F238E27FC236}">
                <a16:creationId xmlns:a16="http://schemas.microsoft.com/office/drawing/2014/main" id="{EE3EC099-E752-472A-B0A7-2956775DD5E4}"/>
              </a:ext>
            </a:extLst>
          </p:cNvPr>
          <p:cNvSpPr txBox="1"/>
          <p:nvPr/>
        </p:nvSpPr>
        <p:spPr>
          <a:xfrm>
            <a:off x="2459428" y="5943442"/>
            <a:ext cx="727314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The default quota is 5 VPCs per Region, but you can request a quota increase.</a:t>
            </a:r>
          </a:p>
        </p:txBody>
      </p:sp>
    </p:spTree>
    <p:custDataLst>
      <p:tags r:id="rId1"/>
    </p:custDataLst>
    <p:extLst>
      <p:ext uri="{BB962C8B-B14F-4D97-AF65-F5344CB8AC3E}">
        <p14:creationId xmlns:p14="http://schemas.microsoft.com/office/powerpoint/2010/main" val="120686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23195"/>
            <a:ext cx="5767612" cy="5543099"/>
          </a:xfrm>
        </p:spPr>
        <p:txBody>
          <a:bodyPr/>
          <a:lstStyle/>
          <a:p>
            <a:r>
              <a:rPr lang="en-US" sz="2400" dirty="0">
                <a:latin typeface="+mn-lt"/>
              </a:rPr>
              <a:t>Amazon VPC enables you to provision VPCs, which are </a:t>
            </a:r>
            <a:r>
              <a:rPr lang="en-US" sz="2400" dirty="0">
                <a:solidFill>
                  <a:schemeClr val="accent5"/>
                </a:solidFill>
                <a:latin typeface="Amazon Ember" panose="02000000000000000000" pitchFamily="2" charset="0"/>
                <a:ea typeface="Amazon Ember" panose="02000000000000000000" pitchFamily="2" charset="0"/>
              </a:rPr>
              <a:t>logically isolated sections of the AWS Cloud </a:t>
            </a:r>
            <a:r>
              <a:rPr lang="en-US" sz="2400" dirty="0">
                <a:latin typeface="+mn-lt"/>
              </a:rPr>
              <a:t>where you can launch your AWS resources.</a:t>
            </a:r>
          </a:p>
          <a:p>
            <a:r>
              <a:rPr lang="en-US" sz="2400" dirty="0">
                <a:latin typeface="+mn-lt"/>
              </a:rPr>
              <a:t>A VPC belongs to only one Region and is divided into subnets.</a:t>
            </a:r>
          </a:p>
          <a:p>
            <a:r>
              <a:rPr lang="en-US" sz="2400" dirty="0">
                <a:latin typeface="+mn-lt"/>
              </a:rPr>
              <a:t>A subnet belongs to one Availability Zone or Local Zone. It is a subset of the VPC CIDR block.</a:t>
            </a:r>
          </a:p>
          <a:p>
            <a:r>
              <a:rPr lang="en-US" sz="2400" dirty="0">
                <a:latin typeface="+mn-lt"/>
              </a:rPr>
              <a:t>You can create multiple VPCs in the same Region or in different Regions, and in the same account or different accounts.</a:t>
            </a:r>
          </a:p>
          <a:p>
            <a:r>
              <a:rPr lang="en-US" sz="2400" dirty="0">
                <a:latin typeface="+mn-lt"/>
              </a:rPr>
              <a:t>Follow best practices when you design your VPC.</a:t>
            </a: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17</a:t>
            </a:fld>
            <a:endParaRPr lang="en-US" dirty="0"/>
          </a:p>
        </p:txBody>
      </p:sp>
    </p:spTree>
    <p:custDataLst>
      <p:tags r:id="rId1"/>
    </p:custDataLst>
    <p:extLst>
      <p:ext uri="{BB962C8B-B14F-4D97-AF65-F5344CB8AC3E}">
        <p14:creationId xmlns:p14="http://schemas.microsoft.com/office/powerpoint/2010/main" val="29775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6: Creating a Networking Environment</a:t>
            </a:r>
          </a:p>
        </p:txBody>
      </p:sp>
      <p:sp>
        <p:nvSpPr>
          <p:cNvPr id="2" name="Title 1"/>
          <p:cNvSpPr>
            <a:spLocks noGrp="1"/>
          </p:cNvSpPr>
          <p:nvPr>
            <p:ph type="title"/>
          </p:nvPr>
        </p:nvSpPr>
        <p:spPr>
          <a:xfrm>
            <a:off x="419100" y="3191940"/>
            <a:ext cx="11353800" cy="1062560"/>
          </a:xfrm>
        </p:spPr>
        <p:txBody>
          <a:bodyPr>
            <a:noAutofit/>
          </a:bodyPr>
          <a:lstStyle/>
          <a:p>
            <a:r>
              <a:rPr lang="en-US" sz="4000" dirty="0">
                <a:latin typeface="+mj-lt"/>
              </a:rPr>
              <a:t>Section 3: Connecting your AWS networking environment to the internet</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572716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619D-A5D2-A040-98A6-F1038DF8126A}"/>
              </a:ext>
            </a:extLst>
          </p:cNvPr>
          <p:cNvSpPr>
            <a:spLocks noGrp="1"/>
          </p:cNvSpPr>
          <p:nvPr>
            <p:ph type="title"/>
          </p:nvPr>
        </p:nvSpPr>
        <p:spPr/>
        <p:txBody>
          <a:bodyPr/>
          <a:lstStyle/>
          <a:p>
            <a:r>
              <a:rPr lang="en-US" dirty="0"/>
              <a:t>Creating a public subnet</a:t>
            </a:r>
          </a:p>
        </p:txBody>
      </p:sp>
      <p:pic>
        <p:nvPicPr>
          <p:cNvPr id="23" name="Graphic 22">
            <a:extLst>
              <a:ext uri="{FF2B5EF4-FFF2-40B4-BE49-F238E27FC236}">
                <a16:creationId xmlns:a16="http://schemas.microsoft.com/office/drawing/2014/main" id="{02154ED7-4F48-4A74-95B8-E9D0D06361D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34075"/>
            <a:ext cx="914400" cy="914400"/>
          </a:xfrm>
          <a:prstGeom prst="rect">
            <a:avLst/>
          </a:prstGeom>
        </p:spPr>
      </p:pic>
      <p:sp>
        <p:nvSpPr>
          <p:cNvPr id="7" name="TextBox 6">
            <a:extLst>
              <a:ext uri="{FF2B5EF4-FFF2-40B4-BE49-F238E27FC236}">
                <a16:creationId xmlns:a16="http://schemas.microsoft.com/office/drawing/2014/main" id="{83BFA340-8381-49C9-8292-7AFEE779BEC8}"/>
              </a:ext>
            </a:extLst>
          </p:cNvPr>
          <p:cNvSpPr txBox="1"/>
          <p:nvPr/>
        </p:nvSpPr>
        <p:spPr>
          <a:xfrm>
            <a:off x="1367512" y="1729665"/>
            <a:ext cx="3118161"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Internet gateways</a:t>
            </a:r>
          </a:p>
        </p:txBody>
      </p:sp>
      <p:sp>
        <p:nvSpPr>
          <p:cNvPr id="21" name="Content Placeholder 20">
            <a:extLst>
              <a:ext uri="{FF2B5EF4-FFF2-40B4-BE49-F238E27FC236}">
                <a16:creationId xmlns:a16="http://schemas.microsoft.com/office/drawing/2014/main" id="{1DE8863F-772C-4A10-8469-E8BDD5415642}"/>
              </a:ext>
            </a:extLst>
          </p:cNvPr>
          <p:cNvSpPr>
            <a:spLocks noGrp="1"/>
          </p:cNvSpPr>
          <p:nvPr>
            <p:ph idx="1"/>
          </p:nvPr>
        </p:nvSpPr>
        <p:spPr>
          <a:xfrm>
            <a:off x="419100" y="2794152"/>
            <a:ext cx="5805639" cy="3571807"/>
          </a:xfrm>
        </p:spPr>
        <p:txBody>
          <a:bodyPr/>
          <a:lstStyle/>
          <a:p>
            <a:r>
              <a:rPr lang="en-US" dirty="0"/>
              <a:t>Allow communication between resources in your VPC and the internet</a:t>
            </a:r>
          </a:p>
          <a:p>
            <a:r>
              <a:rPr lang="en-US" dirty="0"/>
              <a:t>Are horizontally scaled, redundant, and highly available by default</a:t>
            </a:r>
          </a:p>
          <a:p>
            <a:r>
              <a:rPr lang="en-US" dirty="0"/>
              <a:t>Provide a target in your subnet route tables for internet-routable traffic</a:t>
            </a:r>
          </a:p>
        </p:txBody>
      </p:sp>
      <p:grpSp>
        <p:nvGrpSpPr>
          <p:cNvPr id="4" name="Group 3" descr="architecture diagram of a vpc with a public subnet that has an ec2 instance with private and public IP addresses that connects to the internet gateway.">
            <a:extLst>
              <a:ext uri="{FF2B5EF4-FFF2-40B4-BE49-F238E27FC236}">
                <a16:creationId xmlns:a16="http://schemas.microsoft.com/office/drawing/2014/main" id="{056DB675-D589-4669-9F2B-8A858B8EFC34}"/>
              </a:ext>
            </a:extLst>
          </p:cNvPr>
          <p:cNvGrpSpPr/>
          <p:nvPr/>
        </p:nvGrpSpPr>
        <p:grpSpPr>
          <a:xfrm>
            <a:off x="6960359" y="1994293"/>
            <a:ext cx="4820237" cy="4079837"/>
            <a:chOff x="6960359" y="1994293"/>
            <a:chExt cx="4820237" cy="4079837"/>
          </a:xfrm>
        </p:grpSpPr>
        <p:sp>
          <p:nvSpPr>
            <p:cNvPr id="41" name="Rectangle 40">
              <a:extLst>
                <a:ext uri="{FF2B5EF4-FFF2-40B4-BE49-F238E27FC236}">
                  <a16:creationId xmlns:a16="http://schemas.microsoft.com/office/drawing/2014/main" id="{850063CE-6567-4539-BFD4-20DE07901BEB}"/>
                </a:ext>
              </a:extLst>
            </p:cNvPr>
            <p:cNvSpPr/>
            <p:nvPr/>
          </p:nvSpPr>
          <p:spPr>
            <a:xfrm>
              <a:off x="7206020" y="4237638"/>
              <a:ext cx="4335984"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10.0.0.0/24</a:t>
              </a:r>
            </a:p>
          </p:txBody>
        </p:sp>
        <p:sp>
          <p:nvSpPr>
            <p:cNvPr id="29" name="Rectangle 28">
              <a:extLst>
                <a:ext uri="{FF2B5EF4-FFF2-40B4-BE49-F238E27FC236}">
                  <a16:creationId xmlns:a16="http://schemas.microsoft.com/office/drawing/2014/main" id="{94657D38-1B97-4090-A53E-4CFA83C9083E}"/>
                </a:ext>
              </a:extLst>
            </p:cNvPr>
            <p:cNvSpPr/>
            <p:nvPr/>
          </p:nvSpPr>
          <p:spPr>
            <a:xfrm>
              <a:off x="6960359" y="3424846"/>
              <a:ext cx="4812544"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31" name="Graphic 30">
              <a:extLst>
                <a:ext uri="{FF2B5EF4-FFF2-40B4-BE49-F238E27FC236}">
                  <a16:creationId xmlns:a16="http://schemas.microsoft.com/office/drawing/2014/main" id="{5AFD9623-10D7-4265-9494-1B8535A8440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1224" y="3424846"/>
              <a:ext cx="457200" cy="457200"/>
            </a:xfrm>
            <a:prstGeom prst="rect">
              <a:avLst/>
            </a:prstGeom>
          </p:spPr>
        </p:pic>
        <p:pic>
          <p:nvPicPr>
            <p:cNvPr id="32" name="Graphic 31">
              <a:extLst>
                <a:ext uri="{FF2B5EF4-FFF2-40B4-BE49-F238E27FC236}">
                  <a16:creationId xmlns:a16="http://schemas.microsoft.com/office/drawing/2014/main" id="{D84009C8-AC2C-45A8-8BAC-710E3BEB841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5081" y="3165396"/>
              <a:ext cx="469900" cy="469900"/>
            </a:xfrm>
            <a:prstGeom prst="rect">
              <a:avLst/>
            </a:prstGeom>
          </p:spPr>
        </p:pic>
        <p:pic>
          <p:nvPicPr>
            <p:cNvPr id="35" name="Graphic 34">
              <a:extLst>
                <a:ext uri="{FF2B5EF4-FFF2-40B4-BE49-F238E27FC236}">
                  <a16:creationId xmlns:a16="http://schemas.microsoft.com/office/drawing/2014/main" id="{79FA931B-8135-4071-8EE1-7B85D7831C3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5081" y="4953281"/>
              <a:ext cx="469900" cy="469900"/>
            </a:xfrm>
            <a:prstGeom prst="rect">
              <a:avLst/>
            </a:prstGeom>
          </p:spPr>
        </p:pic>
        <p:sp>
          <p:nvSpPr>
            <p:cNvPr id="36" name="TextBox 35">
              <a:extLst>
                <a:ext uri="{FF2B5EF4-FFF2-40B4-BE49-F238E27FC236}">
                  <a16:creationId xmlns:a16="http://schemas.microsoft.com/office/drawing/2014/main" id="{112F8C6E-8667-4108-8756-136B80DCA983}"/>
                </a:ext>
              </a:extLst>
            </p:cNvPr>
            <p:cNvSpPr txBox="1"/>
            <p:nvPr/>
          </p:nvSpPr>
          <p:spPr>
            <a:xfrm>
              <a:off x="10771987" y="3147837"/>
              <a:ext cx="1008609"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ea typeface="Amazon Ember" panose="020B0603020204020204" pitchFamily="34" charset="0"/>
                  <a:cs typeface="Amazon Ember" panose="020B0603020204020204" pitchFamily="34" charset="0"/>
                </a:rPr>
                <a:t>&lt;igw-id&gt;</a:t>
              </a:r>
            </a:p>
          </p:txBody>
        </p:sp>
        <p:sp>
          <p:nvSpPr>
            <p:cNvPr id="37" name="TextBox 36">
              <a:extLst>
                <a:ext uri="{FF2B5EF4-FFF2-40B4-BE49-F238E27FC236}">
                  <a16:creationId xmlns:a16="http://schemas.microsoft.com/office/drawing/2014/main" id="{EEF887CA-D730-40DB-BC2A-CA0E0C40A8BB}"/>
                </a:ext>
              </a:extLst>
            </p:cNvPr>
            <p:cNvSpPr txBox="1"/>
            <p:nvPr/>
          </p:nvSpPr>
          <p:spPr>
            <a:xfrm>
              <a:off x="10800039" y="2188364"/>
              <a:ext cx="67518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cxnSp>
          <p:nvCxnSpPr>
            <p:cNvPr id="38" name="Straight Connector 37">
              <a:extLst>
                <a:ext uri="{FF2B5EF4-FFF2-40B4-BE49-F238E27FC236}">
                  <a16:creationId xmlns:a16="http://schemas.microsoft.com/office/drawing/2014/main" id="{C4079910-4D13-4AF0-92E7-A63BAF6FA6A9}"/>
                </a:ext>
              </a:extLst>
            </p:cNvPr>
            <p:cNvCxnSpPr>
              <a:cxnSpLocks/>
              <a:stCxn id="35" idx="0"/>
              <a:endCxn id="32" idx="2"/>
            </p:cNvCxnSpPr>
            <p:nvPr/>
          </p:nvCxnSpPr>
          <p:spPr>
            <a:xfrm flipV="1">
              <a:off x="10480031" y="3635296"/>
              <a:ext cx="0" cy="1317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33BF9A6-2D99-4C65-B633-D73D9BE051EA}"/>
                </a:ext>
              </a:extLst>
            </p:cNvPr>
            <p:cNvSpPr txBox="1"/>
            <p:nvPr/>
          </p:nvSpPr>
          <p:spPr>
            <a:xfrm>
              <a:off x="7356057" y="4866751"/>
              <a:ext cx="3114955"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 10.0.0.5</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Public IP address – 198.51.100.2</a:t>
              </a:r>
            </a:p>
          </p:txBody>
        </p:sp>
        <p:cxnSp>
          <p:nvCxnSpPr>
            <p:cNvPr id="39" name="Straight Connector 38">
              <a:extLst>
                <a:ext uri="{FF2B5EF4-FFF2-40B4-BE49-F238E27FC236}">
                  <a16:creationId xmlns:a16="http://schemas.microsoft.com/office/drawing/2014/main" id="{4897E401-073C-49C7-AF4B-EE1C982966F5}"/>
                </a:ext>
              </a:extLst>
            </p:cNvPr>
            <p:cNvCxnSpPr>
              <a:cxnSpLocks/>
              <a:stCxn id="32" idx="0"/>
              <a:endCxn id="40" idx="2"/>
            </p:cNvCxnSpPr>
            <p:nvPr/>
          </p:nvCxnSpPr>
          <p:spPr>
            <a:xfrm flipV="1">
              <a:off x="10480031" y="2634373"/>
              <a:ext cx="0" cy="531023"/>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F455B843-4A89-4C12-899D-33F68DAD42D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150670" y="1994293"/>
              <a:ext cx="658722" cy="640080"/>
            </a:xfrm>
            <a:prstGeom prst="rect">
              <a:avLst/>
            </a:prstGeom>
          </p:spPr>
        </p:pic>
        <p:pic>
          <p:nvPicPr>
            <p:cNvPr id="22" name="Graphic 21">
              <a:extLst>
                <a:ext uri="{FF2B5EF4-FFF2-40B4-BE49-F238E27FC236}">
                  <a16:creationId xmlns:a16="http://schemas.microsoft.com/office/drawing/2014/main" id="{FA48849E-F881-45DD-BE6C-65E0D6FAF9A4}"/>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6020" y="4237638"/>
              <a:ext cx="457200" cy="457200"/>
            </a:xfrm>
            <a:prstGeom prst="rect">
              <a:avLst/>
            </a:prstGeom>
          </p:spPr>
        </p:pic>
      </p:grpSp>
      <p:sp>
        <p:nvSpPr>
          <p:cNvPr id="9" name="Footer Placeholder 8">
            <a:extLst>
              <a:ext uri="{FF2B5EF4-FFF2-40B4-BE49-F238E27FC236}">
                <a16:creationId xmlns:a16="http://schemas.microsoft.com/office/drawing/2014/main" id="{A631FD1E-F138-41EE-97F6-550BF343838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8A32AC1F-097B-4DCA-8C65-73B8E3AF5AAA}"/>
              </a:ext>
            </a:extLst>
          </p:cNvPr>
          <p:cNvSpPr>
            <a:spLocks noGrp="1"/>
          </p:cNvSpPr>
          <p:nvPr>
            <p:ph type="sldNum" sz="quarter" idx="12"/>
          </p:nvPr>
        </p:nvSpPr>
        <p:spPr/>
        <p:txBody>
          <a:bodyPr/>
          <a:lstStyle/>
          <a:p>
            <a:fld id="{B6A95138-A96E-2F42-A959-2EFD44FE4AB7}" type="slidenum">
              <a:rPr lang="en-US" smtClean="0"/>
              <a:t>19</a:t>
            </a:fld>
            <a:endParaRPr lang="en-US" dirty="0"/>
          </a:p>
        </p:txBody>
      </p:sp>
    </p:spTree>
    <p:custDataLst>
      <p:tags r:id="rId1"/>
    </p:custDataLst>
    <p:extLst>
      <p:ext uri="{BB962C8B-B14F-4D97-AF65-F5344CB8AC3E}">
        <p14:creationId xmlns:p14="http://schemas.microsoft.com/office/powerpoint/2010/main" val="79556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dirty="0">
                <a:latin typeface="Amazon Ember" panose="020B0603020204020204" pitchFamily="34" charset="0"/>
                <a:ea typeface="Amazon Ember" panose="020B0603020204020204" pitchFamily="34" charset="0"/>
                <a:cs typeface="Amazon Ember" panose="020B0603020204020204" pitchFamily="34" charset="0"/>
              </a:rPr>
              <a:t>Sections</a:t>
            </a:r>
          </a:p>
          <a:p>
            <a:pPr marL="457200" indent="-457200">
              <a:spcBef>
                <a:spcPts val="1800"/>
              </a:spcBef>
              <a:buFont typeface="+mj-lt"/>
              <a:buAutoNum type="arabicPeriod"/>
            </a:pPr>
            <a:r>
              <a:rPr lang="en-US" sz="2400" dirty="0">
                <a:latin typeface="+mn-lt"/>
              </a:rPr>
              <a:t>Architectural need</a:t>
            </a:r>
          </a:p>
          <a:p>
            <a:pPr marL="457200" indent="-457200">
              <a:spcBef>
                <a:spcPts val="1800"/>
              </a:spcBef>
              <a:buFont typeface="+mj-lt"/>
              <a:buAutoNum type="arabicPeriod"/>
            </a:pPr>
            <a:r>
              <a:rPr lang="en-US" sz="2400" dirty="0">
                <a:latin typeface="+mn-lt"/>
              </a:rPr>
              <a:t>Creating an AWS networking environment</a:t>
            </a:r>
          </a:p>
          <a:p>
            <a:pPr marL="457200" indent="-457200">
              <a:spcBef>
                <a:spcPts val="1800"/>
              </a:spcBef>
              <a:buFont typeface="+mj-lt"/>
              <a:buAutoNum type="arabicPeriod"/>
            </a:pPr>
            <a:r>
              <a:rPr lang="en-US" sz="2400" dirty="0">
                <a:latin typeface="+mn-lt"/>
              </a:rPr>
              <a:t>Connecting your AWS networking environment to the internet</a:t>
            </a:r>
          </a:p>
          <a:p>
            <a:pPr marL="457200" indent="-457200">
              <a:spcBef>
                <a:spcPts val="1800"/>
              </a:spcBef>
              <a:buFont typeface="+mj-lt"/>
              <a:buAutoNum type="arabicPeriod"/>
            </a:pPr>
            <a:r>
              <a:rPr lang="en-US" sz="2400" dirty="0">
                <a:latin typeface="+mn-lt"/>
              </a:rPr>
              <a:t>Securing your AWS networking environment</a:t>
            </a:r>
            <a:endParaRPr lang="en-US"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a:xfrm>
            <a:off x="6246312" y="1524228"/>
            <a:ext cx="5504688" cy="4648788"/>
          </a:xfrm>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Demonstration</a:t>
            </a:r>
          </a:p>
          <a:p>
            <a:r>
              <a:rPr lang="en-US" sz="2400" dirty="0"/>
              <a:t>Creating a Virtual Private Cloud</a:t>
            </a:r>
          </a:p>
          <a:p>
            <a:pPr marL="0" indent="0">
              <a:buNone/>
            </a:pPr>
            <a:endParaRPr lang="en-US" b="1" dirty="0">
              <a:latin typeface="+mn-lt"/>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Labs</a:t>
            </a:r>
          </a:p>
          <a:p>
            <a:r>
              <a:rPr lang="en-US" sz="2400" dirty="0">
                <a:latin typeface="+mn-lt"/>
              </a:rPr>
              <a:t>Guided Lab: Creating a Virtual Private Cloud</a:t>
            </a:r>
          </a:p>
          <a:p>
            <a:r>
              <a:rPr lang="en-US" sz="2400" dirty="0">
                <a:latin typeface="+mn-lt"/>
              </a:rPr>
              <a:t>Challenge Lab: Creating a VPC Networking Environment for the Café </a:t>
            </a:r>
          </a:p>
          <a:p>
            <a:endParaRPr lang="en-US" dirty="0">
              <a:latin typeface="+mn-lt"/>
            </a:endParaRPr>
          </a:p>
          <a:p>
            <a:pPr marL="0" indent="0">
              <a:buNone/>
            </a:pPr>
            <a:endParaRPr lang="en-US" sz="2400" dirty="0">
              <a:latin typeface="+mn-lt"/>
            </a:endParaRPr>
          </a:p>
        </p:txBody>
      </p:sp>
      <p:grpSp>
        <p:nvGrpSpPr>
          <p:cNvPr id="7" name="Group 6" descr="knowledge check.">
            <a:extLst>
              <a:ext uri="{FF2B5EF4-FFF2-40B4-BE49-F238E27FC236}">
                <a16:creationId xmlns:a16="http://schemas.microsoft.com/office/drawing/2014/main" id="{5A386CF2-48DE-3E4F-B27A-6F6B12236D70}"/>
              </a:ext>
              <a:ext uri="{C183D7F6-B498-43B3-948B-1728B52AA6E4}">
                <adec:decorative xmlns:adec="http://schemas.microsoft.com/office/drawing/2017/decorative" val="0"/>
              </a:ext>
            </a:extLst>
          </p:cNvPr>
          <p:cNvGrpSpPr/>
          <p:nvPr/>
        </p:nvGrpSpPr>
        <p:grpSpPr>
          <a:xfrm>
            <a:off x="6246312" y="5640693"/>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Lst>
          </p:cNvPr>
          <p:cNvSpPr>
            <a:spLocks noGrp="1"/>
          </p:cNvSpPr>
          <p:nvPr>
            <p:ph type="sldNum" sz="quarter" idx="12"/>
          </p:nvPr>
        </p:nvSpPr>
        <p:spPr/>
        <p:txBody>
          <a:bodyPr/>
          <a:lstStyle/>
          <a:p>
            <a:fld id="{B6A95138-A96E-2F42-A959-2EFD44FE4AB7}" type="slidenum">
              <a:rPr lang="en-US" smtClean="0"/>
              <a:t>2</a:t>
            </a:fld>
            <a:endParaRPr lang="en-US" dirty="0"/>
          </a:p>
        </p:txBody>
      </p:sp>
    </p:spTree>
    <p:custDataLst>
      <p:tags r:id="rId1"/>
    </p:custDataLst>
    <p:extLst>
      <p:ext uri="{BB962C8B-B14F-4D97-AF65-F5344CB8AC3E}">
        <p14:creationId xmlns:p14="http://schemas.microsoft.com/office/powerpoint/2010/main" val="174500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DDFA-FAC2-0349-8AB4-7D299A358AEF}"/>
              </a:ext>
            </a:extLst>
          </p:cNvPr>
          <p:cNvSpPr>
            <a:spLocks noGrp="1"/>
          </p:cNvSpPr>
          <p:nvPr>
            <p:ph type="title"/>
          </p:nvPr>
        </p:nvSpPr>
        <p:spPr/>
        <p:txBody>
          <a:bodyPr/>
          <a:lstStyle/>
          <a:p>
            <a:r>
              <a:rPr lang="en-US" dirty="0"/>
              <a:t>Directing traffic between VPC resources</a:t>
            </a:r>
          </a:p>
        </p:txBody>
      </p:sp>
      <p:sp>
        <p:nvSpPr>
          <p:cNvPr id="4" name="Content Placeholder 3">
            <a:extLst>
              <a:ext uri="{FF2B5EF4-FFF2-40B4-BE49-F238E27FC236}">
                <a16:creationId xmlns:a16="http://schemas.microsoft.com/office/drawing/2014/main" id="{5F92262C-C677-4AFB-AD46-C618A0DB4FE0}"/>
              </a:ext>
            </a:extLst>
          </p:cNvPr>
          <p:cNvSpPr>
            <a:spLocks noGrp="1"/>
          </p:cNvSpPr>
          <p:nvPr>
            <p:ph idx="1"/>
          </p:nvPr>
        </p:nvSpPr>
        <p:spPr>
          <a:xfrm>
            <a:off x="419100" y="1528175"/>
            <a:ext cx="6357769" cy="4648788"/>
          </a:xfrm>
        </p:spPr>
        <p:txBody>
          <a:bodyPr/>
          <a:lstStyle/>
          <a:p>
            <a:pPr>
              <a:buClr>
                <a:schemeClr val="tx1"/>
              </a:buClr>
            </a:pPr>
            <a:r>
              <a:rPr lang="en-US" dirty="0">
                <a:solidFill>
                  <a:schemeClr val="accent5"/>
                </a:solidFill>
                <a:latin typeface="Amazon Ember" panose="02000000000000000000" pitchFamily="2" charset="0"/>
                <a:ea typeface="Amazon Ember" panose="02000000000000000000" pitchFamily="2" charset="0"/>
              </a:rPr>
              <a:t>Route tables</a:t>
            </a:r>
            <a:r>
              <a:rPr lang="en-US" dirty="0">
                <a:latin typeface="Amazon Ember" panose="02000000000000000000" pitchFamily="2" charset="0"/>
                <a:ea typeface="Amazon Ember" panose="02000000000000000000" pitchFamily="2" charset="0"/>
              </a:rPr>
              <a:t> </a:t>
            </a:r>
            <a:r>
              <a:rPr lang="en-US" dirty="0"/>
              <a:t>are required to direct traffic between VPC resources</a:t>
            </a:r>
          </a:p>
          <a:p>
            <a:pPr>
              <a:buClr>
                <a:schemeClr val="tx1"/>
              </a:buClr>
            </a:pPr>
            <a:r>
              <a:rPr lang="en-US" dirty="0"/>
              <a:t>Each VPC has a </a:t>
            </a:r>
            <a:r>
              <a:rPr lang="en-US" dirty="0">
                <a:solidFill>
                  <a:schemeClr val="accent5"/>
                </a:solidFill>
                <a:latin typeface="Amazon Ember" panose="02000000000000000000" pitchFamily="2" charset="0"/>
                <a:ea typeface="Amazon Ember" panose="02000000000000000000" pitchFamily="2" charset="0"/>
              </a:rPr>
              <a:t>main (default)</a:t>
            </a:r>
            <a:r>
              <a:rPr lang="en-US" dirty="0">
                <a:latin typeface="Amazon Ember" panose="02000000000000000000" pitchFamily="2" charset="0"/>
                <a:ea typeface="Amazon Ember" panose="02000000000000000000" pitchFamily="2" charset="0"/>
              </a:rPr>
              <a:t> </a:t>
            </a:r>
            <a:r>
              <a:rPr lang="en-US" dirty="0"/>
              <a:t>route table</a:t>
            </a:r>
          </a:p>
          <a:p>
            <a:pPr>
              <a:buClr>
                <a:schemeClr val="tx1"/>
              </a:buClr>
            </a:pPr>
            <a:r>
              <a:rPr lang="en-US" dirty="0"/>
              <a:t>All subnets </a:t>
            </a:r>
            <a:r>
              <a:rPr lang="en-US" dirty="0">
                <a:solidFill>
                  <a:schemeClr val="accent5"/>
                </a:solidFill>
                <a:latin typeface="Amazon Ember" panose="02000000000000000000" pitchFamily="2" charset="0"/>
                <a:ea typeface="Amazon Ember" panose="02000000000000000000" pitchFamily="2" charset="0"/>
              </a:rPr>
              <a:t>must</a:t>
            </a:r>
            <a:r>
              <a:rPr lang="en-US" dirty="0"/>
              <a:t> be associated with a route table</a:t>
            </a:r>
          </a:p>
          <a:p>
            <a:pPr>
              <a:buClr>
                <a:schemeClr val="tx1"/>
              </a:buClr>
            </a:pPr>
            <a:r>
              <a:rPr lang="en-US" dirty="0"/>
              <a:t>You can create </a:t>
            </a:r>
            <a:r>
              <a:rPr lang="en-US" dirty="0">
                <a:solidFill>
                  <a:schemeClr val="accent5"/>
                </a:solidFill>
                <a:latin typeface="Amazon Ember" panose="02000000000000000000" pitchFamily="2" charset="0"/>
                <a:ea typeface="Amazon Ember" panose="02000000000000000000" pitchFamily="2" charset="0"/>
              </a:rPr>
              <a:t>custom</a:t>
            </a:r>
            <a:r>
              <a:rPr lang="en-US" dirty="0"/>
              <a:t> route tables</a:t>
            </a:r>
          </a:p>
          <a:p>
            <a:pPr>
              <a:buClr>
                <a:schemeClr val="tx1"/>
              </a:buClr>
            </a:pPr>
            <a:endParaRPr lang="en-US" dirty="0"/>
          </a:p>
          <a:p>
            <a:pPr marL="0" indent="0">
              <a:buClr>
                <a:schemeClr val="tx1"/>
              </a:buClr>
              <a:buNone/>
            </a:pPr>
            <a:r>
              <a:rPr lang="en-US" dirty="0">
                <a:solidFill>
                  <a:schemeClr val="accent5"/>
                </a:solidFill>
                <a:latin typeface="Amazon Ember" panose="02000000000000000000" pitchFamily="2" charset="0"/>
                <a:ea typeface="Amazon Ember" panose="02000000000000000000" pitchFamily="2" charset="0"/>
              </a:rPr>
              <a:t>Best practice</a:t>
            </a:r>
            <a:r>
              <a:rPr lang="en-US" dirty="0">
                <a:latin typeface="Amazon Ember" panose="02000000000000000000" pitchFamily="2" charset="0"/>
                <a:ea typeface="Amazon Ember" panose="02000000000000000000" pitchFamily="2" charset="0"/>
              </a:rPr>
              <a:t>: </a:t>
            </a:r>
            <a:r>
              <a:rPr lang="en-US" dirty="0"/>
              <a:t>Use custom route tables for each subnet.</a:t>
            </a:r>
          </a:p>
        </p:txBody>
      </p:sp>
      <p:grpSp>
        <p:nvGrpSpPr>
          <p:cNvPr id="7" name="Group 6" descr="architecture diagram of a vpc with a public subnet that has an ec2 instance with private and public IP addresses that connects to the internet gateway.">
            <a:extLst>
              <a:ext uri="{FF2B5EF4-FFF2-40B4-BE49-F238E27FC236}">
                <a16:creationId xmlns:a16="http://schemas.microsoft.com/office/drawing/2014/main" id="{2A223320-47AE-4A45-9E91-0149A692FCBF}"/>
              </a:ext>
            </a:extLst>
          </p:cNvPr>
          <p:cNvGrpSpPr/>
          <p:nvPr/>
        </p:nvGrpSpPr>
        <p:grpSpPr>
          <a:xfrm>
            <a:off x="7219666" y="1534259"/>
            <a:ext cx="4652545" cy="2926293"/>
            <a:chOff x="7219666" y="1534259"/>
            <a:chExt cx="4652545" cy="2926293"/>
          </a:xfrm>
        </p:grpSpPr>
        <p:sp>
          <p:nvSpPr>
            <p:cNvPr id="15" name="Rectangle 14">
              <a:extLst>
                <a:ext uri="{FF2B5EF4-FFF2-40B4-BE49-F238E27FC236}">
                  <a16:creationId xmlns:a16="http://schemas.microsoft.com/office/drawing/2014/main" id="{84941E69-4121-4F86-92DF-0892F5434F32}"/>
                </a:ext>
              </a:extLst>
            </p:cNvPr>
            <p:cNvSpPr/>
            <p:nvPr/>
          </p:nvSpPr>
          <p:spPr>
            <a:xfrm>
              <a:off x="7438034" y="2624060"/>
              <a:ext cx="4195586"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10.0.0.0/24</a:t>
              </a:r>
            </a:p>
          </p:txBody>
        </p:sp>
        <p:sp>
          <p:nvSpPr>
            <p:cNvPr id="17" name="Rectangle 16">
              <a:extLst>
                <a:ext uri="{FF2B5EF4-FFF2-40B4-BE49-F238E27FC236}">
                  <a16:creationId xmlns:a16="http://schemas.microsoft.com/office/drawing/2014/main" id="{75E0A5E8-8BCE-4284-9A47-48FECF6E6E40}"/>
                </a:ext>
              </a:extLst>
            </p:cNvPr>
            <p:cNvSpPr/>
            <p:nvPr/>
          </p:nvSpPr>
          <p:spPr>
            <a:xfrm>
              <a:off x="7219666" y="1811268"/>
              <a:ext cx="4644851"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18" name="Graphic 17">
              <a:extLst>
                <a:ext uri="{FF2B5EF4-FFF2-40B4-BE49-F238E27FC236}">
                  <a16:creationId xmlns:a16="http://schemas.microsoft.com/office/drawing/2014/main" id="{7FB523C2-77B4-4E5F-B1A2-F2830DFD600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9666" y="1813783"/>
              <a:ext cx="457200" cy="457200"/>
            </a:xfrm>
            <a:prstGeom prst="rect">
              <a:avLst/>
            </a:prstGeom>
          </p:spPr>
        </p:pic>
        <p:pic>
          <p:nvPicPr>
            <p:cNvPr id="19" name="Graphic 18">
              <a:extLst>
                <a:ext uri="{FF2B5EF4-FFF2-40B4-BE49-F238E27FC236}">
                  <a16:creationId xmlns:a16="http://schemas.microsoft.com/office/drawing/2014/main" id="{C0A4BD6F-EC5A-42F0-9D00-AA7673FD7F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6696" y="1551818"/>
              <a:ext cx="469900" cy="469900"/>
            </a:xfrm>
            <a:prstGeom prst="rect">
              <a:avLst/>
            </a:prstGeom>
          </p:spPr>
        </p:pic>
        <p:pic>
          <p:nvPicPr>
            <p:cNvPr id="20" name="Graphic 19">
              <a:extLst>
                <a:ext uri="{FF2B5EF4-FFF2-40B4-BE49-F238E27FC236}">
                  <a16:creationId xmlns:a16="http://schemas.microsoft.com/office/drawing/2014/main" id="{BD7E7823-7A14-4FF3-8AC2-576AB80B2FA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36696" y="3394295"/>
              <a:ext cx="469900" cy="469900"/>
            </a:xfrm>
            <a:prstGeom prst="rect">
              <a:avLst/>
            </a:prstGeom>
          </p:spPr>
        </p:pic>
        <p:sp>
          <p:nvSpPr>
            <p:cNvPr id="21" name="TextBox 20">
              <a:extLst>
                <a:ext uri="{FF2B5EF4-FFF2-40B4-BE49-F238E27FC236}">
                  <a16:creationId xmlns:a16="http://schemas.microsoft.com/office/drawing/2014/main" id="{51423430-0542-416B-A0A1-10BDC99B342C}"/>
                </a:ext>
              </a:extLst>
            </p:cNvPr>
            <p:cNvSpPr txBox="1"/>
            <p:nvPr/>
          </p:nvSpPr>
          <p:spPr>
            <a:xfrm>
              <a:off x="10863602" y="1534259"/>
              <a:ext cx="1008609"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ea typeface="Amazon Ember" panose="020B0603020204020204" pitchFamily="34" charset="0"/>
                  <a:cs typeface="Amazon Ember" panose="020B0603020204020204" pitchFamily="34" charset="0"/>
                </a:rPr>
                <a:t>&lt;igw-id&gt;</a:t>
              </a:r>
            </a:p>
          </p:txBody>
        </p:sp>
        <p:cxnSp>
          <p:nvCxnSpPr>
            <p:cNvPr id="23" name="Straight Connector 22">
              <a:extLst>
                <a:ext uri="{FF2B5EF4-FFF2-40B4-BE49-F238E27FC236}">
                  <a16:creationId xmlns:a16="http://schemas.microsoft.com/office/drawing/2014/main" id="{D9EE74B7-2701-44E3-AE36-C6C373AEBEA9}"/>
                </a:ext>
              </a:extLst>
            </p:cNvPr>
            <p:cNvCxnSpPr>
              <a:cxnSpLocks/>
              <a:stCxn id="20" idx="0"/>
              <a:endCxn id="19" idx="2"/>
            </p:cNvCxnSpPr>
            <p:nvPr/>
          </p:nvCxnSpPr>
          <p:spPr>
            <a:xfrm flipV="1">
              <a:off x="10571646" y="2021718"/>
              <a:ext cx="0" cy="13725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BF6CEB-06B4-4C3E-9EAC-2E48E929DF18}"/>
                </a:ext>
              </a:extLst>
            </p:cNvPr>
            <p:cNvSpPr txBox="1"/>
            <p:nvPr/>
          </p:nvSpPr>
          <p:spPr>
            <a:xfrm>
              <a:off x="7596945" y="3318616"/>
              <a:ext cx="3169457" cy="830997"/>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 10.0.0.5</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Public IP address – 198.51.100.2</a:t>
              </a:r>
            </a:p>
          </p:txBody>
        </p:sp>
        <p:pic>
          <p:nvPicPr>
            <p:cNvPr id="22" name="Graphic 21">
              <a:extLst>
                <a:ext uri="{FF2B5EF4-FFF2-40B4-BE49-F238E27FC236}">
                  <a16:creationId xmlns:a16="http://schemas.microsoft.com/office/drawing/2014/main" id="{D3FE13FD-9628-49D1-9249-51102F97E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8034" y="2624060"/>
              <a:ext cx="457200" cy="457200"/>
            </a:xfrm>
            <a:prstGeom prst="rect">
              <a:avLst/>
            </a:prstGeom>
          </p:spPr>
        </p:pic>
      </p:grpSp>
      <p:sp>
        <p:nvSpPr>
          <p:cNvPr id="13" name="TextBox 12">
            <a:extLst>
              <a:ext uri="{FF2B5EF4-FFF2-40B4-BE49-F238E27FC236}">
                <a16:creationId xmlns:a16="http://schemas.microsoft.com/office/drawing/2014/main" id="{00F0B61A-1DEB-42EE-B491-79C94779C38B}"/>
              </a:ext>
            </a:extLst>
          </p:cNvPr>
          <p:cNvSpPr txBox="1"/>
          <p:nvPr/>
        </p:nvSpPr>
        <p:spPr>
          <a:xfrm>
            <a:off x="8479138" y="4663208"/>
            <a:ext cx="2133600"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Public route table</a:t>
            </a:r>
          </a:p>
        </p:txBody>
      </p:sp>
      <p:graphicFrame>
        <p:nvGraphicFramePr>
          <p:cNvPr id="10" name="Table 9">
            <a:extLst>
              <a:ext uri="{FF2B5EF4-FFF2-40B4-BE49-F238E27FC236}">
                <a16:creationId xmlns:a16="http://schemas.microsoft.com/office/drawing/2014/main" id="{BEB2CEBF-CD5B-4A43-AC0B-B540BEBA376F}"/>
              </a:ext>
            </a:extLst>
          </p:cNvPr>
          <p:cNvGraphicFramePr>
            <a:graphicFrameLocks noGrp="1"/>
          </p:cNvGraphicFramePr>
          <p:nvPr>
            <p:extLst>
              <p:ext uri="{D42A27DB-BD31-4B8C-83A1-F6EECF244321}">
                <p14:modId xmlns:p14="http://schemas.microsoft.com/office/powerpoint/2010/main" val="840585587"/>
              </p:ext>
            </p:extLst>
          </p:nvPr>
        </p:nvGraphicFramePr>
        <p:xfrm>
          <a:off x="8214994" y="5042229"/>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a:r>
                        <a:rPr lang="en-US" sz="1800" dirty="0">
                          <a:solidFill>
                            <a:schemeClr val="tx1"/>
                          </a:solidFill>
                          <a:latin typeface="+mn-lt"/>
                          <a:ea typeface="Amazon Ember" panose="020B0603020204020204" pitchFamily="34" charset="0"/>
                          <a:cs typeface="Amazon Ember" panose="020B0603020204020204" pitchFamily="34" charset="0"/>
                        </a:rPr>
                        <a:t>Destination</a:t>
                      </a:r>
                    </a:p>
                  </a:txBody>
                  <a:tcPr anchor="ctr">
                    <a:solidFill>
                      <a:schemeClr val="accent3"/>
                    </a:solidFill>
                  </a:tcPr>
                </a:tc>
                <a:tc>
                  <a:txBody>
                    <a:bodyPr/>
                    <a:lstStyle/>
                    <a:p>
                      <a:pPr algn="ctr"/>
                      <a:r>
                        <a:rPr lang="en-US" sz="1800" dirty="0">
                          <a:solidFill>
                            <a:schemeClr val="tx1"/>
                          </a:solidFill>
                          <a:latin typeface="+mn-lt"/>
                          <a:ea typeface="Amazon Ember" panose="020B0603020204020204" pitchFamily="34" charset="0"/>
                          <a:cs typeface="Amazon Ember" panose="020B0603020204020204" pitchFamily="34" charset="0"/>
                        </a:rPr>
                        <a:t>Target</a:t>
                      </a:r>
                    </a:p>
                  </a:txBody>
                  <a:tcPr anchor="ctr">
                    <a:solidFill>
                      <a:schemeClr val="accent3"/>
                    </a:solidFill>
                  </a:tcPr>
                </a:tc>
                <a:extLst>
                  <a:ext uri="{0D108BD9-81ED-4DB2-BD59-A6C34878D82A}">
                    <a16:rowId xmlns:a16="http://schemas.microsoft.com/office/drawing/2014/main" val="10000"/>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10.0.0.0/16</a:t>
                      </a:r>
                    </a:p>
                  </a:txBody>
                  <a:tcPr anchor="ctr"/>
                </a:tc>
                <a:tc>
                  <a:txBody>
                    <a:bodyPr/>
                    <a:lstStyle/>
                    <a:p>
                      <a:pPr algn="ctr"/>
                      <a:r>
                        <a:rPr lang="en-US" sz="1800" dirty="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0.0.0.0/0</a:t>
                      </a:r>
                    </a:p>
                  </a:txBody>
                  <a:tcPr anchor="ctr"/>
                </a:tc>
                <a:tc>
                  <a:txBody>
                    <a:bodyPr/>
                    <a:lstStyle/>
                    <a:p>
                      <a:pPr algn="ctr"/>
                      <a:r>
                        <a:rPr lang="en-US" sz="1800" dirty="0">
                          <a:solidFill>
                            <a:schemeClr val="tx1"/>
                          </a:solidFill>
                          <a:latin typeface="+mn-lt"/>
                          <a:ea typeface="Amazon Ember" panose="020B0603020204020204" pitchFamily="34" charset="0"/>
                          <a:cs typeface="Amazon Ember" panose="020B0603020204020204" pitchFamily="34" charset="0"/>
                        </a:rPr>
                        <a:t>&lt;</a:t>
                      </a:r>
                      <a:r>
                        <a:rPr lang="en-US" sz="1800" b="0" dirty="0">
                          <a:solidFill>
                            <a:schemeClr val="tx1"/>
                          </a:solidFill>
                          <a:latin typeface="+mn-lt"/>
                          <a:ea typeface="Amazon Ember" panose="020B0603020204020204" pitchFamily="34" charset="0"/>
                          <a:cs typeface="Amazon Ember" panose="020B0603020204020204" pitchFamily="34" charset="0"/>
                        </a:rPr>
                        <a:t>igw-id</a:t>
                      </a:r>
                      <a:r>
                        <a:rPr lang="en-US" sz="1800" dirty="0">
                          <a:solidFill>
                            <a:schemeClr val="tx1"/>
                          </a:solidFill>
                          <a:latin typeface="+mn-lt"/>
                          <a:ea typeface="Amazon Ember" panose="020B0603020204020204" pitchFamily="34" charset="0"/>
                          <a:cs typeface="Amazon Ember" panose="020B0603020204020204" pitchFamily="34" charset="0"/>
                        </a:rPr>
                        <a:t>&gt;</a:t>
                      </a:r>
                    </a:p>
                  </a:txBody>
                  <a:tcPr anchor="ctr"/>
                </a:tc>
                <a:extLst>
                  <a:ext uri="{0D108BD9-81ED-4DB2-BD59-A6C34878D82A}">
                    <a16:rowId xmlns:a16="http://schemas.microsoft.com/office/drawing/2014/main" val="3715876779"/>
                  </a:ext>
                </a:extLst>
              </a:tr>
            </a:tbl>
          </a:graphicData>
        </a:graphic>
      </p:graphicFrame>
      <p:sp>
        <p:nvSpPr>
          <p:cNvPr id="3" name="Footer Placeholder 2">
            <a:extLst>
              <a:ext uri="{FF2B5EF4-FFF2-40B4-BE49-F238E27FC236}">
                <a16:creationId xmlns:a16="http://schemas.microsoft.com/office/drawing/2014/main" id="{CFF7418C-BA6D-4632-B78A-D8D2DE25B06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60C3BB5F-FA23-4823-BEED-8037F0654694}"/>
              </a:ext>
            </a:extLst>
          </p:cNvPr>
          <p:cNvSpPr>
            <a:spLocks noGrp="1"/>
          </p:cNvSpPr>
          <p:nvPr>
            <p:ph type="sldNum" sz="quarter" idx="12"/>
          </p:nvPr>
        </p:nvSpPr>
        <p:spPr/>
        <p:txBody>
          <a:bodyPr/>
          <a:lstStyle/>
          <a:p>
            <a:fld id="{B6A95138-A96E-2F42-A959-2EFD44FE4AB7}" type="slidenum">
              <a:rPr lang="en-US" smtClean="0"/>
              <a:t>20</a:t>
            </a:fld>
            <a:endParaRPr lang="en-US" dirty="0"/>
          </a:p>
        </p:txBody>
      </p:sp>
    </p:spTree>
    <p:custDataLst>
      <p:tags r:id="rId1"/>
    </p:custDataLst>
    <p:extLst>
      <p:ext uri="{BB962C8B-B14F-4D97-AF65-F5344CB8AC3E}">
        <p14:creationId xmlns:p14="http://schemas.microsoft.com/office/powerpoint/2010/main" val="2160838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041E-3516-B148-A80F-2E0FB2560362}"/>
              </a:ext>
            </a:extLst>
          </p:cNvPr>
          <p:cNvSpPr>
            <a:spLocks noGrp="1"/>
          </p:cNvSpPr>
          <p:nvPr>
            <p:ph type="title"/>
          </p:nvPr>
        </p:nvSpPr>
        <p:spPr/>
        <p:txBody>
          <a:bodyPr/>
          <a:lstStyle/>
          <a:p>
            <a:r>
              <a:rPr lang="en-US" dirty="0"/>
              <a:t>Remapping an IP address from one instance to another</a:t>
            </a:r>
          </a:p>
        </p:txBody>
      </p:sp>
      <p:pic>
        <p:nvPicPr>
          <p:cNvPr id="29" name="Graphic 28">
            <a:extLst>
              <a:ext uri="{FF2B5EF4-FFF2-40B4-BE49-F238E27FC236}">
                <a16:creationId xmlns:a16="http://schemas.microsoft.com/office/drawing/2014/main" id="{17C395F7-EFDE-4DB8-9374-470D001332D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46" y="1284952"/>
            <a:ext cx="914400" cy="914400"/>
          </a:xfrm>
          <a:prstGeom prst="rect">
            <a:avLst/>
          </a:prstGeom>
        </p:spPr>
      </p:pic>
      <p:sp>
        <p:nvSpPr>
          <p:cNvPr id="28" name="TextBox 27">
            <a:extLst>
              <a:ext uri="{FF2B5EF4-FFF2-40B4-BE49-F238E27FC236}">
                <a16:creationId xmlns:a16="http://schemas.microsoft.com/office/drawing/2014/main" id="{6A8C4FC3-4176-455C-B224-AE6F4295FC7F}"/>
              </a:ext>
            </a:extLst>
          </p:cNvPr>
          <p:cNvSpPr txBox="1"/>
          <p:nvPr/>
        </p:nvSpPr>
        <p:spPr>
          <a:xfrm>
            <a:off x="1337229" y="1480542"/>
            <a:ext cx="3323346"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Elastic IP addresses</a:t>
            </a:r>
          </a:p>
        </p:txBody>
      </p:sp>
      <p:sp>
        <p:nvSpPr>
          <p:cNvPr id="3" name="Text Placeholder 2">
            <a:extLst>
              <a:ext uri="{FF2B5EF4-FFF2-40B4-BE49-F238E27FC236}">
                <a16:creationId xmlns:a16="http://schemas.microsoft.com/office/drawing/2014/main" id="{84D40B04-E4D9-8D40-9192-6492CA40FF73}"/>
              </a:ext>
            </a:extLst>
          </p:cNvPr>
          <p:cNvSpPr>
            <a:spLocks noGrp="1"/>
          </p:cNvSpPr>
          <p:nvPr>
            <p:ph idx="1"/>
          </p:nvPr>
        </p:nvSpPr>
        <p:spPr>
          <a:xfrm>
            <a:off x="419100" y="2334419"/>
            <a:ext cx="5817017" cy="3842543"/>
          </a:xfrm>
        </p:spPr>
        <p:txBody>
          <a:bodyPr/>
          <a:lstStyle/>
          <a:p>
            <a:r>
              <a:rPr lang="en-US" dirty="0"/>
              <a:t>Are static, public IPv4 addresses associated with your AWS account</a:t>
            </a:r>
          </a:p>
          <a:p>
            <a:r>
              <a:rPr lang="en-US" dirty="0"/>
              <a:t>Can be associated with an instance or elastic network interface</a:t>
            </a:r>
          </a:p>
          <a:p>
            <a:r>
              <a:rPr lang="en-US" dirty="0"/>
              <a:t>Can be remapped to another instance in your account</a:t>
            </a:r>
          </a:p>
          <a:p>
            <a:r>
              <a:rPr lang="en-US" dirty="0"/>
              <a:t>Are useful for redundancy when load balancers are not an option</a:t>
            </a:r>
          </a:p>
        </p:txBody>
      </p:sp>
      <p:grpSp>
        <p:nvGrpSpPr>
          <p:cNvPr id="4" name="Group 3" descr="architecture diagram of a vpc with a public and private subnets. the public subnet has an ec2 instance with a private ip address and an elastic ip address that is crossed out. there is a second ec2 instance in the public subnet that has a different private ip address but the same elastic ip address. there is an arrow pointing from the crossed-out elastic ip address to the second elastic ip address.">
            <a:extLst>
              <a:ext uri="{FF2B5EF4-FFF2-40B4-BE49-F238E27FC236}">
                <a16:creationId xmlns:a16="http://schemas.microsoft.com/office/drawing/2014/main" id="{85D52E14-A365-4F03-B788-F9EC84283ACD}"/>
              </a:ext>
            </a:extLst>
          </p:cNvPr>
          <p:cNvGrpSpPr/>
          <p:nvPr/>
        </p:nvGrpSpPr>
        <p:grpSpPr>
          <a:xfrm>
            <a:off x="6193587" y="1200388"/>
            <a:ext cx="5817015" cy="5158008"/>
            <a:chOff x="6193587" y="1200388"/>
            <a:chExt cx="5817015" cy="5158008"/>
          </a:xfrm>
        </p:grpSpPr>
        <p:pic>
          <p:nvPicPr>
            <p:cNvPr id="54" name="Graphic 53">
              <a:extLst>
                <a:ext uri="{FF2B5EF4-FFF2-40B4-BE49-F238E27FC236}">
                  <a16:creationId xmlns:a16="http://schemas.microsoft.com/office/drawing/2014/main" id="{B846BDE3-BA33-4B9F-A223-4F53C3D11F0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3299" y="1200388"/>
              <a:ext cx="640080" cy="640080"/>
            </a:xfrm>
            <a:prstGeom prst="rect">
              <a:avLst/>
            </a:prstGeom>
          </p:spPr>
        </p:pic>
        <p:sp>
          <p:nvSpPr>
            <p:cNvPr id="36" name="Rectangle 35">
              <a:extLst>
                <a:ext uri="{FF2B5EF4-FFF2-40B4-BE49-F238E27FC236}">
                  <a16:creationId xmlns:a16="http://schemas.microsoft.com/office/drawing/2014/main" id="{C1194C46-F602-455C-96D3-1A14D6FC04F4}"/>
                </a:ext>
              </a:extLst>
            </p:cNvPr>
            <p:cNvSpPr/>
            <p:nvPr/>
          </p:nvSpPr>
          <p:spPr>
            <a:xfrm>
              <a:off x="6398130" y="4820544"/>
              <a:ext cx="548640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 10.0.20.0/24</a:t>
              </a:r>
            </a:p>
          </p:txBody>
        </p:sp>
        <p:sp>
          <p:nvSpPr>
            <p:cNvPr id="37" name="TextBox 36">
              <a:extLst>
                <a:ext uri="{FF2B5EF4-FFF2-40B4-BE49-F238E27FC236}">
                  <a16:creationId xmlns:a16="http://schemas.microsoft.com/office/drawing/2014/main" id="{B2ECCFB4-6867-4B52-BCCF-F26393A013D0}"/>
                </a:ext>
              </a:extLst>
            </p:cNvPr>
            <p:cNvSpPr txBox="1"/>
            <p:nvPr/>
          </p:nvSpPr>
          <p:spPr>
            <a:xfrm>
              <a:off x="6949148" y="5470311"/>
              <a:ext cx="2887329"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 10.0.20.5</a:t>
              </a:r>
            </a:p>
          </p:txBody>
        </p:sp>
        <p:sp>
          <p:nvSpPr>
            <p:cNvPr id="38" name="Rectangle 37">
              <a:extLst>
                <a:ext uri="{FF2B5EF4-FFF2-40B4-BE49-F238E27FC236}">
                  <a16:creationId xmlns:a16="http://schemas.microsoft.com/office/drawing/2014/main" id="{441F3802-E806-4CF1-9AF4-4FFCEF7BCE55}"/>
                </a:ext>
              </a:extLst>
            </p:cNvPr>
            <p:cNvSpPr/>
            <p:nvPr/>
          </p:nvSpPr>
          <p:spPr>
            <a:xfrm>
              <a:off x="6398130" y="3034442"/>
              <a:ext cx="5486400" cy="1673284"/>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10.0.10.0/24</a:t>
              </a:r>
            </a:p>
          </p:txBody>
        </p:sp>
        <p:sp>
          <p:nvSpPr>
            <p:cNvPr id="40" name="Rectangle 39">
              <a:extLst>
                <a:ext uri="{FF2B5EF4-FFF2-40B4-BE49-F238E27FC236}">
                  <a16:creationId xmlns:a16="http://schemas.microsoft.com/office/drawing/2014/main" id="{58ACEB4D-3CB5-4A7D-BF29-7700964B8010}"/>
                </a:ext>
              </a:extLst>
            </p:cNvPr>
            <p:cNvSpPr/>
            <p:nvPr/>
          </p:nvSpPr>
          <p:spPr>
            <a:xfrm>
              <a:off x="6193587" y="2420297"/>
              <a:ext cx="5817015" cy="393809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41" name="Graphic 40">
              <a:extLst>
                <a:ext uri="{FF2B5EF4-FFF2-40B4-BE49-F238E27FC236}">
                  <a16:creationId xmlns:a16="http://schemas.microsoft.com/office/drawing/2014/main" id="{574A9372-8CF6-47BB-8CD1-D98E19337C5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06198" y="2428191"/>
              <a:ext cx="457200" cy="457200"/>
            </a:xfrm>
            <a:prstGeom prst="rect">
              <a:avLst/>
            </a:prstGeom>
          </p:spPr>
        </p:pic>
        <p:pic>
          <p:nvPicPr>
            <p:cNvPr id="42" name="Graphic 41">
              <a:extLst>
                <a:ext uri="{FF2B5EF4-FFF2-40B4-BE49-F238E27FC236}">
                  <a16:creationId xmlns:a16="http://schemas.microsoft.com/office/drawing/2014/main" id="{917214A0-AE8C-430E-9CF7-D713E97CCCF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68389" y="2212799"/>
              <a:ext cx="469900" cy="469900"/>
            </a:xfrm>
            <a:prstGeom prst="rect">
              <a:avLst/>
            </a:prstGeom>
          </p:spPr>
        </p:pic>
        <p:pic>
          <p:nvPicPr>
            <p:cNvPr id="43" name="Graphic 42">
              <a:extLst>
                <a:ext uri="{FF2B5EF4-FFF2-40B4-BE49-F238E27FC236}">
                  <a16:creationId xmlns:a16="http://schemas.microsoft.com/office/drawing/2014/main" id="{EF8AC58D-994E-4306-AA16-6E1D1CDFFD6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12844" y="5525112"/>
              <a:ext cx="469900" cy="469900"/>
            </a:xfrm>
            <a:prstGeom prst="rect">
              <a:avLst/>
            </a:prstGeom>
          </p:spPr>
        </p:pic>
        <p:sp>
          <p:nvSpPr>
            <p:cNvPr id="44" name="TextBox 43">
              <a:extLst>
                <a:ext uri="{FF2B5EF4-FFF2-40B4-BE49-F238E27FC236}">
                  <a16:creationId xmlns:a16="http://schemas.microsoft.com/office/drawing/2014/main" id="{1DB259E0-1AC3-4C12-AE6C-3C0870364A76}"/>
                </a:ext>
              </a:extLst>
            </p:cNvPr>
            <p:cNvSpPr txBox="1"/>
            <p:nvPr/>
          </p:nvSpPr>
          <p:spPr>
            <a:xfrm>
              <a:off x="9484329" y="1961860"/>
              <a:ext cx="1008609"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ea typeface="Amazon Ember" panose="020B0603020204020204" pitchFamily="34" charset="0"/>
                  <a:cs typeface="Amazon Ember" panose="020B0603020204020204" pitchFamily="34" charset="0"/>
                </a:rPr>
                <a:t>&lt;igw-id&gt;</a:t>
              </a:r>
            </a:p>
          </p:txBody>
        </p:sp>
        <p:sp>
          <p:nvSpPr>
            <p:cNvPr id="45" name="TextBox 44">
              <a:extLst>
                <a:ext uri="{FF2B5EF4-FFF2-40B4-BE49-F238E27FC236}">
                  <a16:creationId xmlns:a16="http://schemas.microsoft.com/office/drawing/2014/main" id="{4C887CC4-081A-411E-AA24-9DD5F8ED4A0C}"/>
                </a:ext>
              </a:extLst>
            </p:cNvPr>
            <p:cNvSpPr txBox="1"/>
            <p:nvPr/>
          </p:nvSpPr>
          <p:spPr>
            <a:xfrm>
              <a:off x="9568113" y="1428968"/>
              <a:ext cx="89800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48" name="Straight Connector 47">
              <a:extLst>
                <a:ext uri="{FF2B5EF4-FFF2-40B4-BE49-F238E27FC236}">
                  <a16:creationId xmlns:a16="http://schemas.microsoft.com/office/drawing/2014/main" id="{6011D378-4D89-4B69-8A5D-A84FE1EE06AA}"/>
                </a:ext>
              </a:extLst>
            </p:cNvPr>
            <p:cNvCxnSpPr>
              <a:cxnSpLocks/>
              <a:stCxn id="42" idx="0"/>
            </p:cNvCxnSpPr>
            <p:nvPr/>
          </p:nvCxnSpPr>
          <p:spPr>
            <a:xfrm flipV="1">
              <a:off x="9203339" y="1702311"/>
              <a:ext cx="1" cy="51048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AD034D79-FCE7-4CF7-810E-46F680FFD66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98130" y="4818185"/>
              <a:ext cx="457200" cy="457200"/>
            </a:xfrm>
            <a:prstGeom prst="rect">
              <a:avLst/>
            </a:prstGeom>
          </p:spPr>
        </p:pic>
        <p:sp>
          <p:nvSpPr>
            <p:cNvPr id="53" name="TextBox 52">
              <a:extLst>
                <a:ext uri="{FF2B5EF4-FFF2-40B4-BE49-F238E27FC236}">
                  <a16:creationId xmlns:a16="http://schemas.microsoft.com/office/drawing/2014/main" id="{511A65CA-DBB0-4B3E-A377-47DBEF0104E1}"/>
                </a:ext>
              </a:extLst>
            </p:cNvPr>
            <p:cNvSpPr txBox="1"/>
            <p:nvPr/>
          </p:nvSpPr>
          <p:spPr>
            <a:xfrm>
              <a:off x="7058332" y="3331609"/>
              <a:ext cx="2231549"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10.0.10.5</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strike="sngStrike" dirty="0">
                  <a:latin typeface="Amazon Ember Light" panose="020B0403020204020204" pitchFamily="34" charset="0"/>
                  <a:ea typeface="Amazon Ember Light" panose="020B0403020204020204" pitchFamily="34" charset="0"/>
                  <a:cs typeface="Amazon Ember Light" panose="020B0403020204020204" pitchFamily="34" charset="0"/>
                </a:rPr>
                <a:t>Elastic IP address: 198.51.100.2</a:t>
              </a:r>
            </a:p>
          </p:txBody>
        </p:sp>
        <p:sp>
          <p:nvSpPr>
            <p:cNvPr id="55" name="TextBox 54">
              <a:extLst>
                <a:ext uri="{FF2B5EF4-FFF2-40B4-BE49-F238E27FC236}">
                  <a16:creationId xmlns:a16="http://schemas.microsoft.com/office/drawing/2014/main" id="{54DBF481-7862-47D0-8F74-949A9C0BC156}"/>
                </a:ext>
              </a:extLst>
            </p:cNvPr>
            <p:cNvSpPr txBox="1"/>
            <p:nvPr/>
          </p:nvSpPr>
          <p:spPr>
            <a:xfrm>
              <a:off x="9726187" y="3331609"/>
              <a:ext cx="2267528"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10.0.10.6</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IP address: 198.51.100.2</a:t>
              </a:r>
            </a:p>
          </p:txBody>
        </p:sp>
        <p:cxnSp>
          <p:nvCxnSpPr>
            <p:cNvPr id="18" name="Connector: Elbow 17">
              <a:extLst>
                <a:ext uri="{FF2B5EF4-FFF2-40B4-BE49-F238E27FC236}">
                  <a16:creationId xmlns:a16="http://schemas.microsoft.com/office/drawing/2014/main" id="{0AE92188-CA6A-4EF1-9057-BA92C4AD455E}"/>
                </a:ext>
              </a:extLst>
            </p:cNvPr>
            <p:cNvCxnSpPr>
              <a:cxnSpLocks/>
              <a:stCxn id="53" idx="2"/>
              <a:endCxn id="55" idx="2"/>
            </p:cNvCxnSpPr>
            <p:nvPr/>
          </p:nvCxnSpPr>
          <p:spPr>
            <a:xfrm rot="16200000" flipH="1">
              <a:off x="9517029" y="3065905"/>
              <a:ext cx="12700" cy="2685844"/>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702696B8-AB81-4E66-922D-A165A2D37F5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2028" y="3592139"/>
              <a:ext cx="469900" cy="469900"/>
            </a:xfrm>
            <a:prstGeom prst="rect">
              <a:avLst/>
            </a:prstGeom>
          </p:spPr>
        </p:pic>
        <p:pic>
          <p:nvPicPr>
            <p:cNvPr id="57" name="Graphic 56">
              <a:extLst>
                <a:ext uri="{FF2B5EF4-FFF2-40B4-BE49-F238E27FC236}">
                  <a16:creationId xmlns:a16="http://schemas.microsoft.com/office/drawing/2014/main" id="{6F78A382-C035-4560-BB0D-002FA7D9B14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89882" y="3592139"/>
              <a:ext cx="469900" cy="469900"/>
            </a:xfrm>
            <a:prstGeom prst="rect">
              <a:avLst/>
            </a:prstGeom>
          </p:spPr>
        </p:pic>
        <p:pic>
          <p:nvPicPr>
            <p:cNvPr id="27" name="Graphic 26">
              <a:extLst>
                <a:ext uri="{FF2B5EF4-FFF2-40B4-BE49-F238E27FC236}">
                  <a16:creationId xmlns:a16="http://schemas.microsoft.com/office/drawing/2014/main" id="{2E91FFF6-54A7-4BD5-8550-B66CC0FDE51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8130" y="3034442"/>
              <a:ext cx="457200" cy="457200"/>
            </a:xfrm>
            <a:prstGeom prst="rect">
              <a:avLst/>
            </a:prstGeom>
          </p:spPr>
        </p:pic>
      </p:grpSp>
      <p:sp>
        <p:nvSpPr>
          <p:cNvPr id="58" name="Footer Placeholder 57">
            <a:extLst>
              <a:ext uri="{FF2B5EF4-FFF2-40B4-BE49-F238E27FC236}">
                <a16:creationId xmlns:a16="http://schemas.microsoft.com/office/drawing/2014/main" id="{02371487-DAC5-43E1-9572-D0336D28B2D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9" name="Slide Number Placeholder 58">
            <a:extLst>
              <a:ext uri="{FF2B5EF4-FFF2-40B4-BE49-F238E27FC236}">
                <a16:creationId xmlns:a16="http://schemas.microsoft.com/office/drawing/2014/main" id="{B9BCED73-0E98-4F79-A40D-331B2382B1C7}"/>
              </a:ext>
            </a:extLst>
          </p:cNvPr>
          <p:cNvSpPr>
            <a:spLocks noGrp="1"/>
          </p:cNvSpPr>
          <p:nvPr>
            <p:ph type="sldNum" sz="quarter" idx="12"/>
          </p:nvPr>
        </p:nvSpPr>
        <p:spPr/>
        <p:txBody>
          <a:bodyPr/>
          <a:lstStyle/>
          <a:p>
            <a:fld id="{B6A95138-A96E-2F42-A959-2EFD44FE4AB7}" type="slidenum">
              <a:rPr lang="en-US" smtClean="0"/>
              <a:t>21</a:t>
            </a:fld>
            <a:endParaRPr lang="en-US" dirty="0"/>
          </a:p>
        </p:txBody>
      </p:sp>
    </p:spTree>
    <p:custDataLst>
      <p:tags r:id="rId1"/>
    </p:custDataLst>
    <p:extLst>
      <p:ext uri="{BB962C8B-B14F-4D97-AF65-F5344CB8AC3E}">
        <p14:creationId xmlns:p14="http://schemas.microsoft.com/office/powerpoint/2010/main" val="84072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619D-A5D2-A040-98A6-F1038DF8126A}"/>
              </a:ext>
            </a:extLst>
          </p:cNvPr>
          <p:cNvSpPr>
            <a:spLocks noGrp="1"/>
          </p:cNvSpPr>
          <p:nvPr>
            <p:ph type="title"/>
          </p:nvPr>
        </p:nvSpPr>
        <p:spPr/>
        <p:txBody>
          <a:bodyPr/>
          <a:lstStyle/>
          <a:p>
            <a:r>
              <a:rPr lang="en-US" dirty="0"/>
              <a:t>Connecting private subnets to the internet</a:t>
            </a:r>
          </a:p>
        </p:txBody>
      </p:sp>
      <p:pic>
        <p:nvPicPr>
          <p:cNvPr id="30" name="Graphic 29">
            <a:extLst>
              <a:ext uri="{FF2B5EF4-FFF2-40B4-BE49-F238E27FC236}">
                <a16:creationId xmlns:a16="http://schemas.microsoft.com/office/drawing/2014/main" id="{7C36F1C2-5271-4C6B-AE00-3416BE85760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42058"/>
            <a:ext cx="914400" cy="914400"/>
          </a:xfrm>
          <a:prstGeom prst="rect">
            <a:avLst/>
          </a:prstGeom>
        </p:spPr>
      </p:pic>
      <p:sp>
        <p:nvSpPr>
          <p:cNvPr id="9" name="TextBox 8">
            <a:extLst>
              <a:ext uri="{FF2B5EF4-FFF2-40B4-BE49-F238E27FC236}">
                <a16:creationId xmlns:a16="http://schemas.microsoft.com/office/drawing/2014/main" id="{4F4E4C2B-C5B7-4D3C-A06A-D923442835C4}"/>
              </a:ext>
            </a:extLst>
          </p:cNvPr>
          <p:cNvSpPr txBox="1"/>
          <p:nvPr/>
        </p:nvSpPr>
        <p:spPr>
          <a:xfrm>
            <a:off x="1333500" y="1737648"/>
            <a:ext cx="2501006" cy="523220"/>
          </a:xfrm>
          <a:prstGeom prst="rect">
            <a:avLst/>
          </a:prstGeom>
          <a:noFill/>
        </p:spPr>
        <p:txBody>
          <a:bodyPr wrap="none" rtlCol="0">
            <a:spAutoFit/>
          </a:bodyPr>
          <a:lstStyle/>
          <a:p>
            <a:r>
              <a:rPr lang="en-US" sz="2800" dirty="0">
                <a:latin typeface="Amazon Ember" panose="02000000000000000000" pitchFamily="2" charset="0"/>
                <a:ea typeface="Amazon Ember" panose="02000000000000000000" pitchFamily="2" charset="0"/>
                <a:cs typeface="Amazon Ember Light" panose="020B0403020204020204" pitchFamily="34" charset="0"/>
              </a:rPr>
              <a:t>NAT gateways</a:t>
            </a:r>
          </a:p>
        </p:txBody>
      </p:sp>
      <p:sp>
        <p:nvSpPr>
          <p:cNvPr id="10" name="Content Placeholder 9">
            <a:extLst>
              <a:ext uri="{FF2B5EF4-FFF2-40B4-BE49-F238E27FC236}">
                <a16:creationId xmlns:a16="http://schemas.microsoft.com/office/drawing/2014/main" id="{7E4DFA46-9B46-4E4A-B6C2-9243EF0ECD54}"/>
              </a:ext>
            </a:extLst>
          </p:cNvPr>
          <p:cNvSpPr>
            <a:spLocks noGrp="1"/>
          </p:cNvSpPr>
          <p:nvPr>
            <p:ph idx="1"/>
          </p:nvPr>
        </p:nvSpPr>
        <p:spPr>
          <a:xfrm>
            <a:off x="391804" y="2550796"/>
            <a:ext cx="4572000" cy="3657600"/>
          </a:xfrm>
        </p:spPr>
        <p:txBody>
          <a:bodyPr/>
          <a:lstStyle/>
          <a:p>
            <a:r>
              <a:rPr lang="en-US" dirty="0"/>
              <a:t>Enable instances in a private subnet to initiate outbound traffic to the internet or other AWS services</a:t>
            </a:r>
          </a:p>
          <a:p>
            <a:r>
              <a:rPr lang="en-US" dirty="0"/>
              <a:t>Prevent private instances from receiving inbound connection requests from the internet</a:t>
            </a:r>
          </a:p>
        </p:txBody>
      </p:sp>
      <p:sp>
        <p:nvSpPr>
          <p:cNvPr id="73" name="TextBox 72">
            <a:extLst>
              <a:ext uri="{FF2B5EF4-FFF2-40B4-BE49-F238E27FC236}">
                <a16:creationId xmlns:a16="http://schemas.microsoft.com/office/drawing/2014/main" id="{5A848746-E7F7-4F44-A2CF-A6E1FFF1012A}"/>
              </a:ext>
            </a:extLst>
          </p:cNvPr>
          <p:cNvSpPr txBox="1"/>
          <p:nvPr/>
        </p:nvSpPr>
        <p:spPr>
          <a:xfrm>
            <a:off x="5273846" y="2264554"/>
            <a:ext cx="2133600"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Public route table</a:t>
            </a:r>
          </a:p>
        </p:txBody>
      </p:sp>
      <p:graphicFrame>
        <p:nvGraphicFramePr>
          <p:cNvPr id="71" name="Table 70">
            <a:extLst>
              <a:ext uri="{FF2B5EF4-FFF2-40B4-BE49-F238E27FC236}">
                <a16:creationId xmlns:a16="http://schemas.microsoft.com/office/drawing/2014/main" id="{DA38C7DA-F46A-5D45-8189-B69059F2E822}"/>
              </a:ext>
            </a:extLst>
          </p:cNvPr>
          <p:cNvGraphicFramePr>
            <a:graphicFrameLocks noGrp="1"/>
          </p:cNvGraphicFramePr>
          <p:nvPr>
            <p:extLst>
              <p:ext uri="{D42A27DB-BD31-4B8C-83A1-F6EECF244321}">
                <p14:modId xmlns:p14="http://schemas.microsoft.com/office/powerpoint/2010/main" val="3971780152"/>
              </p:ext>
            </p:extLst>
          </p:nvPr>
        </p:nvGraphicFramePr>
        <p:xfrm>
          <a:off x="5009702" y="2661684"/>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a:r>
                        <a:rPr lang="en-US" sz="18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Destination</a:t>
                      </a:r>
                    </a:p>
                  </a:txBody>
                  <a:tcPr anchor="ctr"/>
                </a:tc>
                <a:tc>
                  <a:txBody>
                    <a:bodyPr/>
                    <a:lstStyle/>
                    <a:p>
                      <a:pPr algn="ctr"/>
                      <a:r>
                        <a:rPr lang="en-US" sz="18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Target</a:t>
                      </a:r>
                    </a:p>
                  </a:txBody>
                  <a:tcPr anchor="ctr"/>
                </a:tc>
                <a:extLst>
                  <a:ext uri="{0D108BD9-81ED-4DB2-BD59-A6C34878D82A}">
                    <a16:rowId xmlns:a16="http://schemas.microsoft.com/office/drawing/2014/main" val="10000"/>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10.0.0.0/16</a:t>
                      </a:r>
                    </a:p>
                  </a:txBody>
                  <a:tcPr anchor="ctr"/>
                </a:tc>
                <a:tc>
                  <a:txBody>
                    <a:bodyPr/>
                    <a:lstStyle/>
                    <a:p>
                      <a:pPr algn="ctr"/>
                      <a:r>
                        <a:rPr lang="en-US" sz="1800" dirty="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0.0.0.0/0</a:t>
                      </a:r>
                    </a:p>
                  </a:txBody>
                  <a:tcPr anchor="ctr"/>
                </a:tc>
                <a:tc>
                  <a:txBody>
                    <a:bodyPr/>
                    <a:lstStyle/>
                    <a:p>
                      <a:pPr algn="ctr"/>
                      <a:r>
                        <a:rPr lang="en-US" sz="1800" dirty="0">
                          <a:latin typeface="+mn-lt"/>
                          <a:ea typeface="Amazon Ember" panose="020B0603020204020204" pitchFamily="34" charset="0"/>
                          <a:cs typeface="Amazon Ember" panose="020B0603020204020204" pitchFamily="34" charset="0"/>
                        </a:rPr>
                        <a:t>&lt;igw-id&gt;</a:t>
                      </a:r>
                    </a:p>
                  </a:txBody>
                  <a:tcPr anchor="ctr"/>
                </a:tc>
                <a:extLst>
                  <a:ext uri="{0D108BD9-81ED-4DB2-BD59-A6C34878D82A}">
                    <a16:rowId xmlns:a16="http://schemas.microsoft.com/office/drawing/2014/main" val="3715876779"/>
                  </a:ext>
                </a:extLst>
              </a:tr>
            </a:tbl>
          </a:graphicData>
        </a:graphic>
      </p:graphicFrame>
      <p:sp>
        <p:nvSpPr>
          <p:cNvPr id="3" name="TextBox 2">
            <a:extLst>
              <a:ext uri="{FF2B5EF4-FFF2-40B4-BE49-F238E27FC236}">
                <a16:creationId xmlns:a16="http://schemas.microsoft.com/office/drawing/2014/main" id="{065E81AF-36AA-F143-BDAC-C134D530B6C4}"/>
              </a:ext>
            </a:extLst>
          </p:cNvPr>
          <p:cNvSpPr txBox="1"/>
          <p:nvPr/>
        </p:nvSpPr>
        <p:spPr>
          <a:xfrm>
            <a:off x="5273846" y="3907432"/>
            <a:ext cx="2133600" cy="369332"/>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Private route table</a:t>
            </a:r>
          </a:p>
        </p:txBody>
      </p:sp>
      <p:graphicFrame>
        <p:nvGraphicFramePr>
          <p:cNvPr id="72" name="Table 71">
            <a:extLst>
              <a:ext uri="{FF2B5EF4-FFF2-40B4-BE49-F238E27FC236}">
                <a16:creationId xmlns:a16="http://schemas.microsoft.com/office/drawing/2014/main" id="{8840CDFE-FA5F-D64B-A1FE-0E539F37461F}"/>
              </a:ext>
            </a:extLst>
          </p:cNvPr>
          <p:cNvGraphicFramePr>
            <a:graphicFrameLocks noGrp="1"/>
          </p:cNvGraphicFramePr>
          <p:nvPr>
            <p:extLst>
              <p:ext uri="{D42A27DB-BD31-4B8C-83A1-F6EECF244321}">
                <p14:modId xmlns:p14="http://schemas.microsoft.com/office/powerpoint/2010/main" val="852015276"/>
              </p:ext>
            </p:extLst>
          </p:nvPr>
        </p:nvGraphicFramePr>
        <p:xfrm>
          <a:off x="5009702" y="4304328"/>
          <a:ext cx="2661888" cy="1127760"/>
        </p:xfrm>
        <a:graphic>
          <a:graphicData uri="http://schemas.openxmlformats.org/drawingml/2006/table">
            <a:tbl>
              <a:tblPr firstRow="1" bandRow="1">
                <a:tableStyleId>{1FECB4D8-DB02-4DC6-A0A2-4F2EBAE1DC90}</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pPr algn="ctr"/>
                      <a:r>
                        <a:rPr lang="en-US" sz="18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Destination</a:t>
                      </a:r>
                    </a:p>
                  </a:txBody>
                  <a:tcPr anchor="ctr"/>
                </a:tc>
                <a:tc>
                  <a:txBody>
                    <a:bodyPr/>
                    <a:lstStyle/>
                    <a:p>
                      <a:pPr algn="ctr"/>
                      <a:r>
                        <a:rPr lang="en-US" sz="18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Target</a:t>
                      </a:r>
                    </a:p>
                  </a:txBody>
                  <a:tcPr anchor="ctr"/>
                </a:tc>
                <a:extLst>
                  <a:ext uri="{0D108BD9-81ED-4DB2-BD59-A6C34878D82A}">
                    <a16:rowId xmlns:a16="http://schemas.microsoft.com/office/drawing/2014/main" val="10000"/>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10.0.0.0/16</a:t>
                      </a:r>
                    </a:p>
                  </a:txBody>
                  <a:tcPr anchor="ctr"/>
                </a:tc>
                <a:tc>
                  <a:txBody>
                    <a:bodyPr/>
                    <a:lstStyle/>
                    <a:p>
                      <a:pPr algn="ctr"/>
                      <a:r>
                        <a:rPr lang="en-US" sz="1800" dirty="0">
                          <a:latin typeface="+mn-lt"/>
                          <a:ea typeface="Amazon Ember" panose="020B0603020204020204" pitchFamily="34" charset="0"/>
                          <a:cs typeface="Amazon Ember" panose="020B0603020204020204" pitchFamily="34" charset="0"/>
                        </a:rPr>
                        <a:t> local</a:t>
                      </a:r>
                    </a:p>
                  </a:txBody>
                  <a:tcPr anchor="ctr"/>
                </a:tc>
                <a:extLst>
                  <a:ext uri="{0D108BD9-81ED-4DB2-BD59-A6C34878D82A}">
                    <a16:rowId xmlns:a16="http://schemas.microsoft.com/office/drawing/2014/main" val="10001"/>
                  </a:ext>
                </a:extLst>
              </a:tr>
              <a:tr h="375920">
                <a:tc>
                  <a:txBody>
                    <a:bodyPr/>
                    <a:lstStyle/>
                    <a:p>
                      <a:pPr algn="ctr"/>
                      <a:r>
                        <a:rPr lang="en-US" sz="1800" dirty="0">
                          <a:latin typeface="+mn-lt"/>
                          <a:ea typeface="Amazon Ember" panose="020B0603020204020204" pitchFamily="34" charset="0"/>
                          <a:cs typeface="Amazon Ember" panose="020B0603020204020204" pitchFamily="34" charset="0"/>
                        </a:rPr>
                        <a:t>0.0.0.0/0</a:t>
                      </a:r>
                    </a:p>
                  </a:txBody>
                  <a:tcPr anchor="ctr"/>
                </a:tc>
                <a:tc>
                  <a:txBody>
                    <a:bodyPr/>
                    <a:lstStyle/>
                    <a:p>
                      <a:pPr algn="ctr"/>
                      <a:r>
                        <a:rPr lang="en-US" sz="1800" dirty="0">
                          <a:latin typeface="+mn-lt"/>
                          <a:ea typeface="Amazon Ember" panose="020B0603020204020204" pitchFamily="34" charset="0"/>
                          <a:cs typeface="Amazon Ember" panose="020B0603020204020204" pitchFamily="34" charset="0"/>
                        </a:rPr>
                        <a:t>&lt;nat-id&gt;</a:t>
                      </a:r>
                    </a:p>
                  </a:txBody>
                  <a:tcPr anchor="ctr"/>
                </a:tc>
                <a:extLst>
                  <a:ext uri="{0D108BD9-81ED-4DB2-BD59-A6C34878D82A}">
                    <a16:rowId xmlns:a16="http://schemas.microsoft.com/office/drawing/2014/main" val="3715876779"/>
                  </a:ext>
                </a:extLst>
              </a:tr>
            </a:tbl>
          </a:graphicData>
        </a:graphic>
      </p:graphicFrame>
      <p:grpSp>
        <p:nvGrpSpPr>
          <p:cNvPr id="7" name="Group 6" descr="architecture diagram of a vpc with a public and private subnets. the ec2 instance in the private subnet is connected to the nat gateway in the public subnet, which is connected to the internet gateway attached to the vpc.">
            <a:extLst>
              <a:ext uri="{FF2B5EF4-FFF2-40B4-BE49-F238E27FC236}">
                <a16:creationId xmlns:a16="http://schemas.microsoft.com/office/drawing/2014/main" id="{22210252-CA9D-451B-A411-7826C733AEE2}"/>
              </a:ext>
            </a:extLst>
          </p:cNvPr>
          <p:cNvGrpSpPr/>
          <p:nvPr/>
        </p:nvGrpSpPr>
        <p:grpSpPr>
          <a:xfrm>
            <a:off x="7912800" y="1316008"/>
            <a:ext cx="4183154" cy="4984229"/>
            <a:chOff x="7912800" y="1316008"/>
            <a:chExt cx="4183154" cy="4984229"/>
          </a:xfrm>
        </p:grpSpPr>
        <p:sp>
          <p:nvSpPr>
            <p:cNvPr id="46" name="Rectangle 45">
              <a:extLst>
                <a:ext uri="{FF2B5EF4-FFF2-40B4-BE49-F238E27FC236}">
                  <a16:creationId xmlns:a16="http://schemas.microsoft.com/office/drawing/2014/main" id="{D4785084-5C1C-459A-B4F0-2EB5D39A531C}"/>
                </a:ext>
              </a:extLst>
            </p:cNvPr>
            <p:cNvSpPr/>
            <p:nvPr/>
          </p:nvSpPr>
          <p:spPr>
            <a:xfrm>
              <a:off x="8106771" y="4762385"/>
              <a:ext cx="3693425"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 10.0.20.0/24</a:t>
              </a:r>
            </a:p>
          </p:txBody>
        </p:sp>
        <p:sp>
          <p:nvSpPr>
            <p:cNvPr id="43" name="TextBox 42">
              <a:extLst>
                <a:ext uri="{FF2B5EF4-FFF2-40B4-BE49-F238E27FC236}">
                  <a16:creationId xmlns:a16="http://schemas.microsoft.com/office/drawing/2014/main" id="{FC95E122-77CB-44B5-B92E-61E7131A244B}"/>
                </a:ext>
              </a:extLst>
            </p:cNvPr>
            <p:cNvSpPr txBox="1"/>
            <p:nvPr/>
          </p:nvSpPr>
          <p:spPr>
            <a:xfrm>
              <a:off x="8182131" y="5286404"/>
              <a:ext cx="1985533"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Private IP address –  10.0.20.5</a:t>
              </a:r>
            </a:p>
          </p:txBody>
        </p:sp>
        <p:sp>
          <p:nvSpPr>
            <p:cNvPr id="34" name="Rectangle 33">
              <a:extLst>
                <a:ext uri="{FF2B5EF4-FFF2-40B4-BE49-F238E27FC236}">
                  <a16:creationId xmlns:a16="http://schemas.microsoft.com/office/drawing/2014/main" id="{7BF45988-6438-47AF-A24B-050EB8EB381F}"/>
                </a:ext>
              </a:extLst>
            </p:cNvPr>
            <p:cNvSpPr/>
            <p:nvPr/>
          </p:nvSpPr>
          <p:spPr>
            <a:xfrm>
              <a:off x="8106771" y="3303257"/>
              <a:ext cx="3693425"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 10.0.10.0/24</a:t>
              </a:r>
            </a:p>
          </p:txBody>
        </p:sp>
        <p:sp>
          <p:nvSpPr>
            <p:cNvPr id="36" name="Rectangle 35">
              <a:extLst>
                <a:ext uri="{FF2B5EF4-FFF2-40B4-BE49-F238E27FC236}">
                  <a16:creationId xmlns:a16="http://schemas.microsoft.com/office/drawing/2014/main" id="{72918BAB-F581-4C73-8446-F73B58FF77FD}"/>
                </a:ext>
              </a:extLst>
            </p:cNvPr>
            <p:cNvSpPr/>
            <p:nvPr/>
          </p:nvSpPr>
          <p:spPr>
            <a:xfrm>
              <a:off x="7912800" y="2642637"/>
              <a:ext cx="4051253" cy="36576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10.0.0.0/16</a:t>
              </a:r>
            </a:p>
          </p:txBody>
        </p:sp>
        <p:pic>
          <p:nvPicPr>
            <p:cNvPr id="37" name="Graphic 36">
              <a:extLst>
                <a:ext uri="{FF2B5EF4-FFF2-40B4-BE49-F238E27FC236}">
                  <a16:creationId xmlns:a16="http://schemas.microsoft.com/office/drawing/2014/main" id="{25C06BA5-FACA-4E7F-B18B-3C41E2C3A58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2800" y="2642637"/>
              <a:ext cx="457200" cy="457200"/>
            </a:xfrm>
            <a:prstGeom prst="rect">
              <a:avLst/>
            </a:prstGeom>
          </p:spPr>
        </p:pic>
        <p:pic>
          <p:nvPicPr>
            <p:cNvPr id="38" name="Graphic 37">
              <a:extLst>
                <a:ext uri="{FF2B5EF4-FFF2-40B4-BE49-F238E27FC236}">
                  <a16:creationId xmlns:a16="http://schemas.microsoft.com/office/drawing/2014/main" id="{78075E5B-C142-4FBE-BC69-591D4999D8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85077" y="2386656"/>
              <a:ext cx="469900" cy="469900"/>
            </a:xfrm>
            <a:prstGeom prst="rect">
              <a:avLst/>
            </a:prstGeom>
          </p:spPr>
        </p:pic>
        <p:pic>
          <p:nvPicPr>
            <p:cNvPr id="39" name="Graphic 38">
              <a:extLst>
                <a:ext uri="{FF2B5EF4-FFF2-40B4-BE49-F238E27FC236}">
                  <a16:creationId xmlns:a16="http://schemas.microsoft.com/office/drawing/2014/main" id="{4E82E8EC-19F0-436A-9233-8C493C052A1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6575" y="5466953"/>
              <a:ext cx="469900" cy="469900"/>
            </a:xfrm>
            <a:prstGeom prst="rect">
              <a:avLst/>
            </a:prstGeom>
          </p:spPr>
        </p:pic>
        <p:sp>
          <p:nvSpPr>
            <p:cNvPr id="40" name="TextBox 39">
              <a:extLst>
                <a:ext uri="{FF2B5EF4-FFF2-40B4-BE49-F238E27FC236}">
                  <a16:creationId xmlns:a16="http://schemas.microsoft.com/office/drawing/2014/main" id="{35662FB5-C5D0-4160-BB93-44C0D1C7D01D}"/>
                </a:ext>
              </a:extLst>
            </p:cNvPr>
            <p:cNvSpPr txBox="1"/>
            <p:nvPr/>
          </p:nvSpPr>
          <p:spPr>
            <a:xfrm>
              <a:off x="11087345" y="2265372"/>
              <a:ext cx="1008609"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ea typeface="Amazon Ember" panose="020B0603020204020204" pitchFamily="34" charset="0"/>
                  <a:cs typeface="Amazon Ember" panose="020B0603020204020204" pitchFamily="34" charset="0"/>
                </a:rPr>
                <a:t>&lt;igw-id&gt;</a:t>
              </a:r>
            </a:p>
          </p:txBody>
        </p:sp>
        <p:sp>
          <p:nvSpPr>
            <p:cNvPr id="41" name="TextBox 40">
              <a:extLst>
                <a:ext uri="{FF2B5EF4-FFF2-40B4-BE49-F238E27FC236}">
                  <a16:creationId xmlns:a16="http://schemas.microsoft.com/office/drawing/2014/main" id="{49D38126-99D1-4902-BCC5-CD8488F2C0A1}"/>
                </a:ext>
              </a:extLst>
            </p:cNvPr>
            <p:cNvSpPr txBox="1"/>
            <p:nvPr/>
          </p:nvSpPr>
          <p:spPr>
            <a:xfrm>
              <a:off x="11288868" y="1532752"/>
              <a:ext cx="67518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cxnSp>
          <p:nvCxnSpPr>
            <p:cNvPr id="42" name="Straight Connector 41">
              <a:extLst>
                <a:ext uri="{FF2B5EF4-FFF2-40B4-BE49-F238E27FC236}">
                  <a16:creationId xmlns:a16="http://schemas.microsoft.com/office/drawing/2014/main" id="{B91C490E-2DFF-45DA-9CF4-54F4E9C5FB34}"/>
                </a:ext>
              </a:extLst>
            </p:cNvPr>
            <p:cNvCxnSpPr>
              <a:cxnSpLocks/>
              <a:stCxn id="39" idx="0"/>
              <a:endCxn id="48" idx="2"/>
            </p:cNvCxnSpPr>
            <p:nvPr/>
          </p:nvCxnSpPr>
          <p:spPr>
            <a:xfrm flipV="1">
              <a:off x="10331525" y="4365452"/>
              <a:ext cx="0" cy="110150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0628BB-A138-4517-98A2-E5CD674151BF}"/>
                </a:ext>
              </a:extLst>
            </p:cNvPr>
            <p:cNvCxnSpPr>
              <a:cxnSpLocks/>
              <a:stCxn id="38" idx="0"/>
              <a:endCxn id="45" idx="2"/>
            </p:cNvCxnSpPr>
            <p:nvPr/>
          </p:nvCxnSpPr>
          <p:spPr>
            <a:xfrm flipV="1">
              <a:off x="10820027" y="1956088"/>
              <a:ext cx="0" cy="43056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28C0E4A8-D421-4EA1-999E-C8A9CC03E98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490666" y="1316008"/>
              <a:ext cx="658722" cy="640080"/>
            </a:xfrm>
            <a:prstGeom prst="rect">
              <a:avLst/>
            </a:prstGeom>
          </p:spPr>
        </p:pic>
        <p:pic>
          <p:nvPicPr>
            <p:cNvPr id="47" name="Graphic 46">
              <a:extLst>
                <a:ext uri="{FF2B5EF4-FFF2-40B4-BE49-F238E27FC236}">
                  <a16:creationId xmlns:a16="http://schemas.microsoft.com/office/drawing/2014/main" id="{3A8B3313-00B8-440A-99F0-ED83C60B336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06771" y="4760026"/>
              <a:ext cx="457200" cy="457200"/>
            </a:xfrm>
            <a:prstGeom prst="rect">
              <a:avLst/>
            </a:prstGeom>
          </p:spPr>
        </p:pic>
        <p:pic>
          <p:nvPicPr>
            <p:cNvPr id="48" name="Graphic 47">
              <a:extLst>
                <a:ext uri="{FF2B5EF4-FFF2-40B4-BE49-F238E27FC236}">
                  <a16:creationId xmlns:a16="http://schemas.microsoft.com/office/drawing/2014/main" id="{4DD76E8F-0981-49B1-82EE-8FB5F99F8D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96575" y="3895552"/>
              <a:ext cx="469900" cy="469900"/>
            </a:xfrm>
            <a:prstGeom prst="rect">
              <a:avLst/>
            </a:prstGeom>
          </p:spPr>
        </p:pic>
        <p:cxnSp>
          <p:nvCxnSpPr>
            <p:cNvPr id="8" name="Connector: Elbow 7">
              <a:extLst>
                <a:ext uri="{FF2B5EF4-FFF2-40B4-BE49-F238E27FC236}">
                  <a16:creationId xmlns:a16="http://schemas.microsoft.com/office/drawing/2014/main" id="{D4B4AB3F-8129-46D1-8825-1D6287A3B53E}"/>
                </a:ext>
              </a:extLst>
            </p:cNvPr>
            <p:cNvCxnSpPr>
              <a:stCxn id="48" idx="3"/>
              <a:endCxn id="38" idx="2"/>
            </p:cNvCxnSpPr>
            <p:nvPr/>
          </p:nvCxnSpPr>
          <p:spPr>
            <a:xfrm flipV="1">
              <a:off x="10566475" y="2856556"/>
              <a:ext cx="253552" cy="127394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89D16A8-17FF-4113-AA62-321582989164}"/>
                </a:ext>
              </a:extLst>
            </p:cNvPr>
            <p:cNvSpPr txBox="1"/>
            <p:nvPr/>
          </p:nvSpPr>
          <p:spPr>
            <a:xfrm>
              <a:off x="8951826" y="3735754"/>
              <a:ext cx="960520"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&lt;nat-id&gt;</a:t>
              </a:r>
            </a:p>
          </p:txBody>
        </p:sp>
        <p:pic>
          <p:nvPicPr>
            <p:cNvPr id="31" name="Graphic 30">
              <a:extLst>
                <a:ext uri="{FF2B5EF4-FFF2-40B4-BE49-F238E27FC236}">
                  <a16:creationId xmlns:a16="http://schemas.microsoft.com/office/drawing/2014/main" id="{EDA7FA84-C2F4-4596-ACEB-7E70C040932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06771" y="3303257"/>
              <a:ext cx="457200" cy="457200"/>
            </a:xfrm>
            <a:prstGeom prst="rect">
              <a:avLst/>
            </a:prstGeom>
          </p:spPr>
        </p:pic>
      </p:grpSp>
      <p:sp>
        <p:nvSpPr>
          <p:cNvPr id="11" name="Footer Placeholder 10">
            <a:extLst>
              <a:ext uri="{FF2B5EF4-FFF2-40B4-BE49-F238E27FC236}">
                <a16:creationId xmlns:a16="http://schemas.microsoft.com/office/drawing/2014/main" id="{FF1A62AA-8FCC-487A-99B2-C52E19393E3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2" name="Slide Number Placeholder 11">
            <a:extLst>
              <a:ext uri="{FF2B5EF4-FFF2-40B4-BE49-F238E27FC236}">
                <a16:creationId xmlns:a16="http://schemas.microsoft.com/office/drawing/2014/main" id="{BBA0118C-24F8-4B66-AB18-AC2FDD65D0E9}"/>
              </a:ext>
            </a:extLst>
          </p:cNvPr>
          <p:cNvSpPr>
            <a:spLocks noGrp="1"/>
          </p:cNvSpPr>
          <p:nvPr>
            <p:ph type="sldNum" sz="quarter" idx="12"/>
          </p:nvPr>
        </p:nvSpPr>
        <p:spPr/>
        <p:txBody>
          <a:bodyPr/>
          <a:lstStyle/>
          <a:p>
            <a:fld id="{B6A95138-A96E-2F42-A959-2EFD44FE4AB7}" type="slidenum">
              <a:rPr lang="en-US" smtClean="0"/>
              <a:t>22</a:t>
            </a:fld>
            <a:endParaRPr lang="en-US" dirty="0"/>
          </a:p>
        </p:txBody>
      </p:sp>
    </p:spTree>
    <p:custDataLst>
      <p:tags r:id="rId1"/>
    </p:custDataLst>
    <p:extLst>
      <p:ext uri="{BB962C8B-B14F-4D97-AF65-F5344CB8AC3E}">
        <p14:creationId xmlns:p14="http://schemas.microsoft.com/office/powerpoint/2010/main" val="2268094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513D-5CC7-3248-ACBB-15691855E711}"/>
              </a:ext>
            </a:extLst>
          </p:cNvPr>
          <p:cNvSpPr>
            <a:spLocks noGrp="1"/>
          </p:cNvSpPr>
          <p:nvPr>
            <p:ph type="title"/>
          </p:nvPr>
        </p:nvSpPr>
        <p:spPr/>
        <p:txBody>
          <a:bodyPr/>
          <a:lstStyle/>
          <a:p>
            <a:r>
              <a:rPr lang="en-US" dirty="0"/>
              <a:t>Subnet use case examples (1 of 2)</a:t>
            </a:r>
          </a:p>
        </p:txBody>
      </p:sp>
      <p:pic>
        <p:nvPicPr>
          <p:cNvPr id="14" name="Picture 13">
            <a:extLst>
              <a:ext uri="{FF2B5EF4-FFF2-40B4-BE49-F238E27FC236}">
                <a16:creationId xmlns:a16="http://schemas.microsoft.com/office/drawing/2014/main" id="{553F16FE-DE8C-F643-A1E6-34F5AE638FC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16804" y="1616630"/>
            <a:ext cx="903022" cy="903022"/>
          </a:xfrm>
          <a:prstGeom prst="rect">
            <a:avLst/>
          </a:prstGeom>
        </p:spPr>
      </p:pic>
      <p:sp>
        <p:nvSpPr>
          <p:cNvPr id="5" name="TextBox 4">
            <a:extLst>
              <a:ext uri="{FF2B5EF4-FFF2-40B4-BE49-F238E27FC236}">
                <a16:creationId xmlns:a16="http://schemas.microsoft.com/office/drawing/2014/main" id="{340DC0F7-1B05-CF47-B006-A4571E1F6108}"/>
              </a:ext>
            </a:extLst>
          </p:cNvPr>
          <p:cNvSpPr txBox="1"/>
          <p:nvPr/>
        </p:nvSpPr>
        <p:spPr>
          <a:xfrm>
            <a:off x="2940001" y="1967916"/>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Data store instances</a:t>
            </a:r>
          </a:p>
        </p:txBody>
      </p:sp>
      <p:pic>
        <p:nvPicPr>
          <p:cNvPr id="9" name="Picture 8">
            <a:extLst>
              <a:ext uri="{FF2B5EF4-FFF2-40B4-BE49-F238E27FC236}">
                <a16:creationId xmlns:a16="http://schemas.microsoft.com/office/drawing/2014/main" id="{C291F04B-2D88-8F4A-B62A-743AD4A90F4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70097" y="2865859"/>
            <a:ext cx="957237" cy="957237"/>
          </a:xfrm>
          <a:prstGeom prst="rect">
            <a:avLst/>
          </a:prstGeom>
        </p:spPr>
      </p:pic>
      <p:sp>
        <p:nvSpPr>
          <p:cNvPr id="6" name="TextBox 5">
            <a:extLst>
              <a:ext uri="{FF2B5EF4-FFF2-40B4-BE49-F238E27FC236}">
                <a16:creationId xmlns:a16="http://schemas.microsoft.com/office/drawing/2014/main" id="{A7937D51-45D8-E34D-9660-7FD781F7E2B7}"/>
              </a:ext>
            </a:extLst>
          </p:cNvPr>
          <p:cNvSpPr txBox="1"/>
          <p:nvPr/>
        </p:nvSpPr>
        <p:spPr>
          <a:xfrm>
            <a:off x="2940001" y="3147782"/>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Batch-processing instances</a:t>
            </a:r>
          </a:p>
        </p:txBody>
      </p:sp>
      <p:pic>
        <p:nvPicPr>
          <p:cNvPr id="12" name="Picture 11">
            <a:extLst>
              <a:ext uri="{FF2B5EF4-FFF2-40B4-BE49-F238E27FC236}">
                <a16:creationId xmlns:a16="http://schemas.microsoft.com/office/drawing/2014/main" id="{FF3E0536-D6A7-5F48-9E00-73B56F2B179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577606" y="4121178"/>
            <a:ext cx="942221" cy="942221"/>
          </a:xfrm>
          <a:prstGeom prst="rect">
            <a:avLst/>
          </a:prstGeom>
        </p:spPr>
      </p:pic>
      <p:sp>
        <p:nvSpPr>
          <p:cNvPr id="7" name="TextBox 6">
            <a:extLst>
              <a:ext uri="{FF2B5EF4-FFF2-40B4-BE49-F238E27FC236}">
                <a16:creationId xmlns:a16="http://schemas.microsoft.com/office/drawing/2014/main" id="{91EBF696-AFD1-CF4B-A77D-F2A1494764BC}"/>
              </a:ext>
            </a:extLst>
          </p:cNvPr>
          <p:cNvSpPr txBox="1"/>
          <p:nvPr/>
        </p:nvSpPr>
        <p:spPr>
          <a:xfrm>
            <a:off x="2940001" y="4327648"/>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Backend instances</a:t>
            </a:r>
          </a:p>
        </p:txBody>
      </p:sp>
      <p:pic>
        <p:nvPicPr>
          <p:cNvPr id="16" name="Picture 15">
            <a:extLst>
              <a:ext uri="{FF2B5EF4-FFF2-40B4-BE49-F238E27FC236}">
                <a16:creationId xmlns:a16="http://schemas.microsoft.com/office/drawing/2014/main" id="{1EB4ECF9-3856-9745-97FA-B469FF0EFC2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499408" y="5264682"/>
            <a:ext cx="1020418" cy="1020418"/>
          </a:xfrm>
          <a:prstGeom prst="rect">
            <a:avLst/>
          </a:prstGeom>
        </p:spPr>
      </p:pic>
      <p:sp>
        <p:nvSpPr>
          <p:cNvPr id="8" name="TextBox 7">
            <a:extLst>
              <a:ext uri="{FF2B5EF4-FFF2-40B4-BE49-F238E27FC236}">
                <a16:creationId xmlns:a16="http://schemas.microsoft.com/office/drawing/2014/main" id="{86E40BCE-D388-D64A-B2DE-BD5A8C2C1727}"/>
              </a:ext>
            </a:extLst>
          </p:cNvPr>
          <p:cNvSpPr txBox="1"/>
          <p:nvPr/>
        </p:nvSpPr>
        <p:spPr>
          <a:xfrm>
            <a:off x="2940001" y="5507513"/>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Web application instances</a:t>
            </a:r>
          </a:p>
        </p:txBody>
      </p:sp>
      <p:sp>
        <p:nvSpPr>
          <p:cNvPr id="3" name="Footer Placeholder 2">
            <a:extLst>
              <a:ext uri="{FF2B5EF4-FFF2-40B4-BE49-F238E27FC236}">
                <a16:creationId xmlns:a16="http://schemas.microsoft.com/office/drawing/2014/main" id="{5CDB54B6-111C-4100-859F-E2DAD4D981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90E3725-A8FF-4B43-A015-10415C63ADF3}"/>
              </a:ext>
            </a:extLst>
          </p:cNvPr>
          <p:cNvSpPr>
            <a:spLocks noGrp="1"/>
          </p:cNvSpPr>
          <p:nvPr>
            <p:ph type="sldNum" sz="quarter" idx="12"/>
          </p:nvPr>
        </p:nvSpPr>
        <p:spPr/>
        <p:txBody>
          <a:bodyPr/>
          <a:lstStyle/>
          <a:p>
            <a:fld id="{B6A95138-A96E-2F42-A959-2EFD44FE4AB7}" type="slidenum">
              <a:rPr lang="en-US" smtClean="0"/>
              <a:pPr/>
              <a:t>23</a:t>
            </a:fld>
            <a:endParaRPr lang="en-US" dirty="0"/>
          </a:p>
        </p:txBody>
      </p:sp>
    </p:spTree>
    <p:custDataLst>
      <p:tags r:id="rId1"/>
    </p:custDataLst>
    <p:extLst>
      <p:ext uri="{BB962C8B-B14F-4D97-AF65-F5344CB8AC3E}">
        <p14:creationId xmlns:p14="http://schemas.microsoft.com/office/powerpoint/2010/main" val="14428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513D-5CC7-3248-ACBB-15691855E711}"/>
              </a:ext>
            </a:extLst>
          </p:cNvPr>
          <p:cNvSpPr>
            <a:spLocks noGrp="1"/>
          </p:cNvSpPr>
          <p:nvPr>
            <p:ph type="title"/>
          </p:nvPr>
        </p:nvSpPr>
        <p:spPr/>
        <p:txBody>
          <a:bodyPr/>
          <a:lstStyle/>
          <a:p>
            <a:r>
              <a:rPr lang="en-US" dirty="0"/>
              <a:t>Subnet use case examples (2 of 2)</a:t>
            </a:r>
          </a:p>
        </p:txBody>
      </p:sp>
      <p:pic>
        <p:nvPicPr>
          <p:cNvPr id="14" name="Picture 13">
            <a:extLst>
              <a:ext uri="{FF2B5EF4-FFF2-40B4-BE49-F238E27FC236}">
                <a16:creationId xmlns:a16="http://schemas.microsoft.com/office/drawing/2014/main" id="{553F16FE-DE8C-F643-A1E6-34F5AE638FC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16804" y="1616630"/>
            <a:ext cx="903022" cy="903022"/>
          </a:xfrm>
          <a:prstGeom prst="rect">
            <a:avLst/>
          </a:prstGeom>
        </p:spPr>
      </p:pic>
      <p:sp>
        <p:nvSpPr>
          <p:cNvPr id="5" name="TextBox 4">
            <a:extLst>
              <a:ext uri="{FF2B5EF4-FFF2-40B4-BE49-F238E27FC236}">
                <a16:creationId xmlns:a16="http://schemas.microsoft.com/office/drawing/2014/main" id="{340DC0F7-1B05-CF47-B006-A4571E1F6108}"/>
              </a:ext>
            </a:extLst>
          </p:cNvPr>
          <p:cNvSpPr txBox="1"/>
          <p:nvPr/>
        </p:nvSpPr>
        <p:spPr>
          <a:xfrm>
            <a:off x="2940001" y="1967916"/>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Data store instances</a:t>
            </a:r>
          </a:p>
        </p:txBody>
      </p:sp>
      <p:cxnSp>
        <p:nvCxnSpPr>
          <p:cNvPr id="18" name="Straight Arrow Connector 17">
            <a:extLst>
              <a:ext uri="{FF2B5EF4-FFF2-40B4-BE49-F238E27FC236}">
                <a16:creationId xmlns:a16="http://schemas.microsoft.com/office/drawing/2014/main" id="{CE214596-97B0-4849-ACDB-164E85211F7B}"/>
              </a:ext>
              <a:ext uri="{C183D7F6-B498-43B3-948B-1728B52AA6E4}">
                <adec:decorative xmlns:adec="http://schemas.microsoft.com/office/drawing/2017/decorative" val="1"/>
              </a:ext>
            </a:extLst>
          </p:cNvPr>
          <p:cNvCxnSpPr/>
          <p:nvPr/>
        </p:nvCxnSpPr>
        <p:spPr>
          <a:xfrm>
            <a:off x="5937166" y="2167971"/>
            <a:ext cx="2101516"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4685F5-AFEE-3A44-9E71-1C12B673654D}"/>
              </a:ext>
            </a:extLst>
          </p:cNvPr>
          <p:cNvSpPr txBox="1"/>
          <p:nvPr/>
        </p:nvSpPr>
        <p:spPr>
          <a:xfrm>
            <a:off x="8664325" y="1975854"/>
            <a:ext cx="283464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Private subnet</a:t>
            </a:r>
          </a:p>
        </p:txBody>
      </p:sp>
      <p:pic>
        <p:nvPicPr>
          <p:cNvPr id="9" name="Picture 8">
            <a:extLst>
              <a:ext uri="{FF2B5EF4-FFF2-40B4-BE49-F238E27FC236}">
                <a16:creationId xmlns:a16="http://schemas.microsoft.com/office/drawing/2014/main" id="{C291F04B-2D88-8F4A-B62A-743AD4A90F4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70097" y="2865859"/>
            <a:ext cx="957237" cy="957237"/>
          </a:xfrm>
          <a:prstGeom prst="rect">
            <a:avLst/>
          </a:prstGeom>
        </p:spPr>
      </p:pic>
      <p:sp>
        <p:nvSpPr>
          <p:cNvPr id="6" name="TextBox 5">
            <a:extLst>
              <a:ext uri="{FF2B5EF4-FFF2-40B4-BE49-F238E27FC236}">
                <a16:creationId xmlns:a16="http://schemas.microsoft.com/office/drawing/2014/main" id="{A7937D51-45D8-E34D-9660-7FD781F7E2B7}"/>
              </a:ext>
            </a:extLst>
          </p:cNvPr>
          <p:cNvSpPr txBox="1"/>
          <p:nvPr/>
        </p:nvSpPr>
        <p:spPr>
          <a:xfrm>
            <a:off x="2940001" y="3147782"/>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Batch-processing instances</a:t>
            </a:r>
          </a:p>
        </p:txBody>
      </p:sp>
      <p:cxnSp>
        <p:nvCxnSpPr>
          <p:cNvPr id="20" name="Straight Arrow Connector 19">
            <a:extLst>
              <a:ext uri="{FF2B5EF4-FFF2-40B4-BE49-F238E27FC236}">
                <a16:creationId xmlns:a16="http://schemas.microsoft.com/office/drawing/2014/main" id="{4D3EA97F-1429-304E-9E3A-317A92992AF0}"/>
              </a:ext>
              <a:ext uri="{C183D7F6-B498-43B3-948B-1728B52AA6E4}">
                <adec:decorative xmlns:adec="http://schemas.microsoft.com/office/drawing/2017/decorative" val="1"/>
              </a:ext>
            </a:extLst>
          </p:cNvPr>
          <p:cNvCxnSpPr>
            <a:cxnSpLocks/>
          </p:cNvCxnSpPr>
          <p:nvPr/>
        </p:nvCxnSpPr>
        <p:spPr>
          <a:xfrm>
            <a:off x="6610936" y="3344477"/>
            <a:ext cx="14277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7AC3F8-AEC9-6D42-99C6-AF86D7E8AB58}"/>
              </a:ext>
            </a:extLst>
          </p:cNvPr>
          <p:cNvSpPr txBox="1"/>
          <p:nvPr/>
        </p:nvSpPr>
        <p:spPr>
          <a:xfrm>
            <a:off x="8664325" y="3163440"/>
            <a:ext cx="283464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Private subnet</a:t>
            </a:r>
          </a:p>
        </p:txBody>
      </p:sp>
      <p:pic>
        <p:nvPicPr>
          <p:cNvPr id="12" name="Picture 11">
            <a:extLst>
              <a:ext uri="{FF2B5EF4-FFF2-40B4-BE49-F238E27FC236}">
                <a16:creationId xmlns:a16="http://schemas.microsoft.com/office/drawing/2014/main" id="{FF3E0536-D6A7-5F48-9E00-73B56F2B179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577606" y="4121178"/>
            <a:ext cx="942221" cy="942221"/>
          </a:xfrm>
          <a:prstGeom prst="rect">
            <a:avLst/>
          </a:prstGeom>
        </p:spPr>
      </p:pic>
      <p:sp>
        <p:nvSpPr>
          <p:cNvPr id="7" name="TextBox 6">
            <a:extLst>
              <a:ext uri="{FF2B5EF4-FFF2-40B4-BE49-F238E27FC236}">
                <a16:creationId xmlns:a16="http://schemas.microsoft.com/office/drawing/2014/main" id="{91EBF696-AFD1-CF4B-A77D-F2A1494764BC}"/>
              </a:ext>
            </a:extLst>
          </p:cNvPr>
          <p:cNvSpPr txBox="1"/>
          <p:nvPr/>
        </p:nvSpPr>
        <p:spPr>
          <a:xfrm>
            <a:off x="2940001" y="4327648"/>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Backend instances</a:t>
            </a:r>
          </a:p>
        </p:txBody>
      </p:sp>
      <p:cxnSp>
        <p:nvCxnSpPr>
          <p:cNvPr id="23" name="Straight Arrow Connector 22">
            <a:extLst>
              <a:ext uri="{FF2B5EF4-FFF2-40B4-BE49-F238E27FC236}">
                <a16:creationId xmlns:a16="http://schemas.microsoft.com/office/drawing/2014/main" id="{CF26AB4F-754E-D644-AD02-C2EF8CEE788B}"/>
              </a:ext>
              <a:ext uri="{C183D7F6-B498-43B3-948B-1728B52AA6E4}">
                <adec:decorative xmlns:adec="http://schemas.microsoft.com/office/drawing/2017/decorative" val="1"/>
              </a:ext>
            </a:extLst>
          </p:cNvPr>
          <p:cNvCxnSpPr>
            <a:cxnSpLocks/>
          </p:cNvCxnSpPr>
          <p:nvPr/>
        </p:nvCxnSpPr>
        <p:spPr>
          <a:xfrm>
            <a:off x="5696536" y="4527703"/>
            <a:ext cx="23421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1AD5F8-FFED-1A4C-A6F4-6256EB15A28F}"/>
              </a:ext>
            </a:extLst>
          </p:cNvPr>
          <p:cNvSpPr txBox="1"/>
          <p:nvPr/>
        </p:nvSpPr>
        <p:spPr>
          <a:xfrm>
            <a:off x="8664325" y="4351026"/>
            <a:ext cx="283464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Private subnet</a:t>
            </a:r>
          </a:p>
        </p:txBody>
      </p:sp>
      <p:pic>
        <p:nvPicPr>
          <p:cNvPr id="16" name="Picture 15">
            <a:extLst>
              <a:ext uri="{FF2B5EF4-FFF2-40B4-BE49-F238E27FC236}">
                <a16:creationId xmlns:a16="http://schemas.microsoft.com/office/drawing/2014/main" id="{1EB4ECF9-3856-9745-97FA-B469FF0EFC2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499408" y="5264682"/>
            <a:ext cx="1020418" cy="1020418"/>
          </a:xfrm>
          <a:prstGeom prst="rect">
            <a:avLst/>
          </a:prstGeom>
        </p:spPr>
      </p:pic>
      <p:sp>
        <p:nvSpPr>
          <p:cNvPr id="8" name="TextBox 7">
            <a:extLst>
              <a:ext uri="{FF2B5EF4-FFF2-40B4-BE49-F238E27FC236}">
                <a16:creationId xmlns:a16="http://schemas.microsoft.com/office/drawing/2014/main" id="{86E40BCE-D388-D64A-B2DE-BD5A8C2C1727}"/>
              </a:ext>
            </a:extLst>
          </p:cNvPr>
          <p:cNvSpPr txBox="1"/>
          <p:nvPr/>
        </p:nvSpPr>
        <p:spPr>
          <a:xfrm>
            <a:off x="2940001" y="5507513"/>
            <a:ext cx="320040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Web application instances</a:t>
            </a:r>
          </a:p>
        </p:txBody>
      </p:sp>
      <p:cxnSp>
        <p:nvCxnSpPr>
          <p:cNvPr id="25" name="Straight Arrow Connector 24">
            <a:extLst>
              <a:ext uri="{FF2B5EF4-FFF2-40B4-BE49-F238E27FC236}">
                <a16:creationId xmlns:a16="http://schemas.microsoft.com/office/drawing/2014/main" id="{5515FD34-E939-DD4C-ABF4-46BF8AE08900}"/>
              </a:ext>
              <a:ext uri="{C183D7F6-B498-43B3-948B-1728B52AA6E4}">
                <adec:decorative xmlns:adec="http://schemas.microsoft.com/office/drawing/2017/decorative" val="1"/>
              </a:ext>
            </a:extLst>
          </p:cNvPr>
          <p:cNvCxnSpPr>
            <a:cxnSpLocks/>
          </p:cNvCxnSpPr>
          <p:nvPr/>
        </p:nvCxnSpPr>
        <p:spPr>
          <a:xfrm>
            <a:off x="6610936" y="5707568"/>
            <a:ext cx="1427747" cy="0"/>
          </a:xfrm>
          <a:prstGeom prst="straightConnector1">
            <a:avLst/>
          </a:prstGeom>
          <a:ln w="254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692913-E8F3-684C-B413-C9DBBFB9705C}"/>
              </a:ext>
            </a:extLst>
          </p:cNvPr>
          <p:cNvSpPr txBox="1"/>
          <p:nvPr/>
        </p:nvSpPr>
        <p:spPr>
          <a:xfrm>
            <a:off x="8664325" y="5538611"/>
            <a:ext cx="2834640" cy="457200"/>
          </a:xfrm>
          <a:prstGeom prst="rect">
            <a:avLst/>
          </a:prstGeom>
          <a:noFill/>
        </p:spPr>
        <p:txBody>
          <a:bodyPr wrap="square" rtlCol="0">
            <a:spAutoFit/>
          </a:bodyPr>
          <a:lstStyle/>
          <a:p>
            <a:r>
              <a:rPr lang="en-US" sz="2000" dirty="0">
                <a:ea typeface="Amazon Ember" panose="020B0603020204020204" pitchFamily="34" charset="0"/>
                <a:cs typeface="Amazon Ember" panose="020B0603020204020204" pitchFamily="34" charset="0"/>
              </a:rPr>
              <a:t>Public or private subnet</a:t>
            </a:r>
          </a:p>
        </p:txBody>
      </p:sp>
      <p:sp>
        <p:nvSpPr>
          <p:cNvPr id="3" name="Footer Placeholder 2">
            <a:extLst>
              <a:ext uri="{FF2B5EF4-FFF2-40B4-BE49-F238E27FC236}">
                <a16:creationId xmlns:a16="http://schemas.microsoft.com/office/drawing/2014/main" id="{5CDB54B6-111C-4100-859F-E2DAD4D981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090E3725-A8FF-4B43-A015-10415C63ADF3}"/>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Tree>
    <p:custDataLst>
      <p:tags r:id="rId1"/>
    </p:custDataLst>
    <p:extLst>
      <p:ext uri="{BB962C8B-B14F-4D97-AF65-F5344CB8AC3E}">
        <p14:creationId xmlns:p14="http://schemas.microsoft.com/office/powerpoint/2010/main" val="18414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9621-679C-41C8-B669-390520B3DF4E}"/>
              </a:ext>
            </a:extLst>
          </p:cNvPr>
          <p:cNvSpPr>
            <a:spLocks noGrp="1"/>
          </p:cNvSpPr>
          <p:nvPr>
            <p:ph type="title"/>
          </p:nvPr>
        </p:nvSpPr>
        <p:spPr/>
        <p:txBody>
          <a:bodyPr/>
          <a:lstStyle/>
          <a:p>
            <a:r>
              <a:rPr lang="en-US" dirty="0"/>
              <a:t>Bastion hosts</a:t>
            </a:r>
          </a:p>
        </p:txBody>
      </p:sp>
      <p:sp>
        <p:nvSpPr>
          <p:cNvPr id="3" name="Content Placeholder 2">
            <a:extLst>
              <a:ext uri="{FF2B5EF4-FFF2-40B4-BE49-F238E27FC236}">
                <a16:creationId xmlns:a16="http://schemas.microsoft.com/office/drawing/2014/main" id="{1CF50E1A-A2CF-4CDF-8B45-C64A33F7B59D}"/>
              </a:ext>
            </a:extLst>
          </p:cNvPr>
          <p:cNvSpPr>
            <a:spLocks noGrp="1"/>
          </p:cNvSpPr>
          <p:nvPr>
            <p:ph idx="1"/>
          </p:nvPr>
        </p:nvSpPr>
        <p:spPr>
          <a:xfrm>
            <a:off x="419100" y="1528175"/>
            <a:ext cx="4797232" cy="4648788"/>
          </a:xfrm>
        </p:spPr>
        <p:txBody>
          <a:bodyPr/>
          <a:lstStyle/>
          <a:p>
            <a:r>
              <a:rPr lang="en-US" dirty="0"/>
              <a:t>A server whose purpose is to provide access to a private network from an external network</a:t>
            </a:r>
          </a:p>
          <a:p>
            <a:r>
              <a:rPr lang="en-US" dirty="0"/>
              <a:t>Must minimize the chances of penetration</a:t>
            </a:r>
          </a:p>
        </p:txBody>
      </p:sp>
      <p:grpSp>
        <p:nvGrpSpPr>
          <p:cNvPr id="6" name="Group 5" descr="architecture diagram of a vpc with a public and private subnets. There is an arrow pointing from bastion host users outside the vpc to the ec2 instance for the bastion host inside the security group in the public subnet. there is an arrow pointing from the bastion host in the public subnet to a group of ec2 instances in a security group in the private subnet.">
            <a:extLst>
              <a:ext uri="{FF2B5EF4-FFF2-40B4-BE49-F238E27FC236}">
                <a16:creationId xmlns:a16="http://schemas.microsoft.com/office/drawing/2014/main" id="{FAD6102C-BA64-4212-BD05-BF6F1CCF7E54}"/>
              </a:ext>
            </a:extLst>
          </p:cNvPr>
          <p:cNvGrpSpPr/>
          <p:nvPr/>
        </p:nvGrpSpPr>
        <p:grpSpPr>
          <a:xfrm>
            <a:off x="5569996" y="1593488"/>
            <a:ext cx="6444795" cy="3238937"/>
            <a:chOff x="5569996" y="1593488"/>
            <a:chExt cx="6444795" cy="3238937"/>
          </a:xfrm>
        </p:grpSpPr>
        <p:sp>
          <p:nvSpPr>
            <p:cNvPr id="11" name="Rectangle 10">
              <a:extLst>
                <a:ext uri="{FF2B5EF4-FFF2-40B4-BE49-F238E27FC236}">
                  <a16:creationId xmlns:a16="http://schemas.microsoft.com/office/drawing/2014/main" id="{EE206D5F-E533-4254-9064-7FAF4A82C932}"/>
                </a:ext>
              </a:extLst>
            </p:cNvPr>
            <p:cNvSpPr/>
            <p:nvPr/>
          </p:nvSpPr>
          <p:spPr>
            <a:xfrm>
              <a:off x="7154658" y="2283641"/>
              <a:ext cx="2194560" cy="21945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sp>
          <p:nvSpPr>
            <p:cNvPr id="7" name="Rectangle 6">
              <a:extLst>
                <a:ext uri="{FF2B5EF4-FFF2-40B4-BE49-F238E27FC236}">
                  <a16:creationId xmlns:a16="http://schemas.microsoft.com/office/drawing/2014/main" id="{7826BAD5-F491-4E34-9C76-6DB269C498E0}"/>
                </a:ext>
              </a:extLst>
            </p:cNvPr>
            <p:cNvSpPr/>
            <p:nvPr/>
          </p:nvSpPr>
          <p:spPr>
            <a:xfrm>
              <a:off x="6953692" y="1593488"/>
              <a:ext cx="5061099" cy="304230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ectangle 7">
              <a:extLst>
                <a:ext uri="{FF2B5EF4-FFF2-40B4-BE49-F238E27FC236}">
                  <a16:creationId xmlns:a16="http://schemas.microsoft.com/office/drawing/2014/main" id="{6B973C6F-15E9-4B69-96CD-B68BD45A84E8}"/>
                </a:ext>
              </a:extLst>
            </p:cNvPr>
            <p:cNvSpPr/>
            <p:nvPr/>
          </p:nvSpPr>
          <p:spPr>
            <a:xfrm>
              <a:off x="9681214" y="2290718"/>
              <a:ext cx="2194560" cy="21945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9" name="Graphic 8">
              <a:extLst>
                <a:ext uri="{FF2B5EF4-FFF2-40B4-BE49-F238E27FC236}">
                  <a16:creationId xmlns:a16="http://schemas.microsoft.com/office/drawing/2014/main" id="{9AF7F131-9A54-4045-84D1-066429B76CC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3693" y="1593488"/>
              <a:ext cx="457200" cy="457200"/>
            </a:xfrm>
            <a:prstGeom prst="rect">
              <a:avLst/>
            </a:prstGeom>
          </p:spPr>
        </p:pic>
        <p:sp>
          <p:nvSpPr>
            <p:cNvPr id="10" name="Rectangle 9">
              <a:extLst>
                <a:ext uri="{FF2B5EF4-FFF2-40B4-BE49-F238E27FC236}">
                  <a16:creationId xmlns:a16="http://schemas.microsoft.com/office/drawing/2014/main" id="{F01069A9-2F83-4FAA-96F7-16A690CF9A03}"/>
                </a:ext>
              </a:extLst>
            </p:cNvPr>
            <p:cNvSpPr/>
            <p:nvPr/>
          </p:nvSpPr>
          <p:spPr>
            <a:xfrm>
              <a:off x="7337538" y="2922307"/>
              <a:ext cx="1828800"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12" name="Graphic 11">
              <a:extLst>
                <a:ext uri="{FF2B5EF4-FFF2-40B4-BE49-F238E27FC236}">
                  <a16:creationId xmlns:a16="http://schemas.microsoft.com/office/drawing/2014/main" id="{C81F097F-6373-4009-81B3-66122BF18C8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4658" y="2281282"/>
              <a:ext cx="457200" cy="457200"/>
            </a:xfrm>
            <a:prstGeom prst="rect">
              <a:avLst/>
            </a:prstGeom>
          </p:spPr>
        </p:pic>
        <p:pic>
          <p:nvPicPr>
            <p:cNvPr id="13" name="Graphic 12">
              <a:extLst>
                <a:ext uri="{FF2B5EF4-FFF2-40B4-BE49-F238E27FC236}">
                  <a16:creationId xmlns:a16="http://schemas.microsoft.com/office/drawing/2014/main" id="{37610769-EC4C-4FF1-8EA8-2F5177AAB41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214" y="2288359"/>
              <a:ext cx="457200" cy="457200"/>
            </a:xfrm>
            <a:prstGeom prst="rect">
              <a:avLst/>
            </a:prstGeom>
          </p:spPr>
        </p:pic>
        <p:sp>
          <p:nvSpPr>
            <p:cNvPr id="14" name="Rectangle 13">
              <a:extLst>
                <a:ext uri="{FF2B5EF4-FFF2-40B4-BE49-F238E27FC236}">
                  <a16:creationId xmlns:a16="http://schemas.microsoft.com/office/drawing/2014/main" id="{57CF94BD-4406-46FA-8234-98BC10D17F08}"/>
                </a:ext>
              </a:extLst>
            </p:cNvPr>
            <p:cNvSpPr/>
            <p:nvPr/>
          </p:nvSpPr>
          <p:spPr>
            <a:xfrm>
              <a:off x="9864094" y="2922307"/>
              <a:ext cx="1828800" cy="13716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15" name="Graphic 14">
              <a:extLst>
                <a:ext uri="{FF2B5EF4-FFF2-40B4-BE49-F238E27FC236}">
                  <a16:creationId xmlns:a16="http://schemas.microsoft.com/office/drawing/2014/main" id="{78AEC2F9-8F5E-408A-8115-675F01E39CD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1898" y="3317126"/>
              <a:ext cx="640080" cy="640080"/>
            </a:xfrm>
            <a:prstGeom prst="rect">
              <a:avLst/>
            </a:prstGeom>
          </p:spPr>
        </p:pic>
        <p:sp>
          <p:nvSpPr>
            <p:cNvPr id="17" name="TextBox 16">
              <a:extLst>
                <a:ext uri="{FF2B5EF4-FFF2-40B4-BE49-F238E27FC236}">
                  <a16:creationId xmlns:a16="http://schemas.microsoft.com/office/drawing/2014/main" id="{138EB1BD-FCAD-484B-8193-9769041339EA}"/>
                </a:ext>
              </a:extLst>
            </p:cNvPr>
            <p:cNvSpPr txBox="1"/>
            <p:nvPr/>
          </p:nvSpPr>
          <p:spPr>
            <a:xfrm>
              <a:off x="7602562" y="3955353"/>
              <a:ext cx="129875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Bastion host</a:t>
              </a:r>
            </a:p>
          </p:txBody>
        </p:sp>
        <p:pic>
          <p:nvPicPr>
            <p:cNvPr id="18" name="Graphic 17">
              <a:extLst>
                <a:ext uri="{FF2B5EF4-FFF2-40B4-BE49-F238E27FC236}">
                  <a16:creationId xmlns:a16="http://schemas.microsoft.com/office/drawing/2014/main" id="{F5AF09AD-812F-4EC5-AA17-28D30318021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58454" y="3317126"/>
              <a:ext cx="640080" cy="640080"/>
            </a:xfrm>
            <a:prstGeom prst="rect">
              <a:avLst/>
            </a:prstGeom>
          </p:spPr>
        </p:pic>
        <p:sp>
          <p:nvSpPr>
            <p:cNvPr id="20" name="TextBox 19">
              <a:extLst>
                <a:ext uri="{FF2B5EF4-FFF2-40B4-BE49-F238E27FC236}">
                  <a16:creationId xmlns:a16="http://schemas.microsoft.com/office/drawing/2014/main" id="{C1506951-B4D6-4787-A393-F74829FABED2}"/>
                </a:ext>
              </a:extLst>
            </p:cNvPr>
            <p:cNvSpPr txBox="1"/>
            <p:nvPr/>
          </p:nvSpPr>
          <p:spPr>
            <a:xfrm>
              <a:off x="10067404" y="3958898"/>
              <a:ext cx="1422184"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pic>
          <p:nvPicPr>
            <p:cNvPr id="21" name="Graphic 20">
              <a:extLst>
                <a:ext uri="{FF2B5EF4-FFF2-40B4-BE49-F238E27FC236}">
                  <a16:creationId xmlns:a16="http://schemas.microsoft.com/office/drawing/2014/main" id="{D966DFFE-7670-48AC-A33B-C0909FE308C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5645791" y="3266363"/>
              <a:ext cx="752825" cy="731520"/>
            </a:xfrm>
            <a:prstGeom prst="rect">
              <a:avLst/>
            </a:prstGeom>
          </p:spPr>
        </p:pic>
        <p:sp>
          <p:nvSpPr>
            <p:cNvPr id="22" name="TextBox 21">
              <a:extLst>
                <a:ext uri="{FF2B5EF4-FFF2-40B4-BE49-F238E27FC236}">
                  <a16:creationId xmlns:a16="http://schemas.microsoft.com/office/drawing/2014/main" id="{9DF2CA10-6DB7-41DE-B82B-9A18C8618C0E}"/>
                </a:ext>
              </a:extLst>
            </p:cNvPr>
            <p:cNvSpPr txBox="1"/>
            <p:nvPr/>
          </p:nvSpPr>
          <p:spPr>
            <a:xfrm>
              <a:off x="5569996" y="4001428"/>
              <a:ext cx="904415" cy="830997"/>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Bastion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host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cxnSp>
          <p:nvCxnSpPr>
            <p:cNvPr id="24" name="Straight Arrow Connector 23">
              <a:extLst>
                <a:ext uri="{FF2B5EF4-FFF2-40B4-BE49-F238E27FC236}">
                  <a16:creationId xmlns:a16="http://schemas.microsoft.com/office/drawing/2014/main" id="{16440BDF-11E1-4DE9-961E-A09C8ED4C0F1}"/>
                </a:ext>
              </a:extLst>
            </p:cNvPr>
            <p:cNvCxnSpPr>
              <a:cxnSpLocks/>
              <a:stCxn id="21" idx="1"/>
              <a:endCxn id="15" idx="1"/>
            </p:cNvCxnSpPr>
            <p:nvPr/>
          </p:nvCxnSpPr>
          <p:spPr>
            <a:xfrm>
              <a:off x="6398616" y="3632123"/>
              <a:ext cx="1533282" cy="50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8DB3B9-50B8-4920-B028-06803446FC78}"/>
                </a:ext>
              </a:extLst>
            </p:cNvPr>
            <p:cNvCxnSpPr>
              <a:cxnSpLocks/>
              <a:stCxn id="15" idx="3"/>
              <a:endCxn id="18" idx="1"/>
            </p:cNvCxnSpPr>
            <p:nvPr/>
          </p:nvCxnSpPr>
          <p:spPr>
            <a:xfrm>
              <a:off x="8571978" y="3637166"/>
              <a:ext cx="18864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21E69CA0-A1AB-4CA9-A3F7-0A6B449B476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816D9DA-016D-410F-8CA8-723665FE2ADD}"/>
              </a:ext>
            </a:extLst>
          </p:cNvPr>
          <p:cNvSpPr>
            <a:spLocks noGrp="1"/>
          </p:cNvSpPr>
          <p:nvPr>
            <p:ph type="sldNum" sz="quarter" idx="12"/>
          </p:nvPr>
        </p:nvSpPr>
        <p:spPr/>
        <p:txBody>
          <a:bodyPr/>
          <a:lstStyle/>
          <a:p>
            <a:fld id="{B6A95138-A96E-2F42-A959-2EFD44FE4AB7}" type="slidenum">
              <a:rPr lang="en-US" smtClean="0"/>
              <a:t>25</a:t>
            </a:fld>
            <a:endParaRPr lang="en-US" dirty="0"/>
          </a:p>
        </p:txBody>
      </p:sp>
    </p:spTree>
    <p:custDataLst>
      <p:tags r:id="rId1"/>
    </p:custDataLst>
    <p:extLst>
      <p:ext uri="{BB962C8B-B14F-4D97-AF65-F5344CB8AC3E}">
        <p14:creationId xmlns:p14="http://schemas.microsoft.com/office/powerpoint/2010/main" val="423984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923581"/>
            <a:ext cx="4268647" cy="1325563"/>
          </a:xfrm>
        </p:spPr>
        <p:txBody>
          <a:bodyPr>
            <a:noAutofit/>
          </a:bodyPr>
          <a:lstStyle/>
          <a:p>
            <a:r>
              <a:rPr lang="en-US" dirty="0"/>
              <a:t>Demonstration:</a:t>
            </a:r>
            <a:br>
              <a:rPr lang="en-US" dirty="0"/>
            </a:br>
            <a:r>
              <a:rPr lang="en-US" dirty="0"/>
              <a:t>Creating a Virtual Private Cloud</a:t>
            </a:r>
            <a:endParaRPr lang="en-US" dirty="0">
              <a:latin typeface="+mj-lt"/>
            </a:endParaRPr>
          </a:p>
        </p:txBody>
      </p:sp>
      <p:pic>
        <p:nvPicPr>
          <p:cNvPr id="10" name="Picture 9">
            <a:extLst>
              <a:ext uri="{FF2B5EF4-FFF2-40B4-BE49-F238E27FC236}">
                <a16:creationId xmlns:a16="http://schemas.microsoft.com/office/drawing/2014/main" id="{CFC7A55E-13A7-4DFF-B260-24801D1067C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2762" y="1923581"/>
            <a:ext cx="5853289" cy="3292475"/>
          </a:xfrm>
          <a:prstGeom prst="rect">
            <a:avLst/>
          </a:prstGeom>
        </p:spPr>
      </p:pic>
      <p:sp>
        <p:nvSpPr>
          <p:cNvPr id="5" name="Footer Placeholder 4">
            <a:extLst>
              <a:ext uri="{FF2B5EF4-FFF2-40B4-BE49-F238E27FC236}">
                <a16:creationId xmlns:a16="http://schemas.microsoft.com/office/drawing/2014/main" id="{E270D6A6-FC2B-1E44-AB9F-A3E10C146F1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26</a:t>
            </a:fld>
            <a:endParaRPr lang="en-US" dirty="0"/>
          </a:p>
        </p:txBody>
      </p:sp>
    </p:spTree>
    <p:custDataLst>
      <p:tags r:id="rId1"/>
    </p:custDataLst>
    <p:extLst>
      <p:ext uri="{BB962C8B-B14F-4D97-AF65-F5344CB8AC3E}">
        <p14:creationId xmlns:p14="http://schemas.microsoft.com/office/powerpoint/2010/main" val="418307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3" y="1178376"/>
            <a:ext cx="6336499" cy="5177974"/>
          </a:xfrm>
        </p:spPr>
        <p:txBody>
          <a:bodyPr/>
          <a:lstStyle/>
          <a:p>
            <a:pPr>
              <a:buClr>
                <a:schemeClr val="tx1"/>
              </a:buClr>
            </a:pPr>
            <a:r>
              <a:rPr lang="en-US" sz="2200" dirty="0">
                <a:latin typeface="+mn-lt"/>
              </a:rPr>
              <a:t>An </a:t>
            </a:r>
            <a:r>
              <a:rPr lang="en-US" sz="2200" dirty="0">
                <a:solidFill>
                  <a:schemeClr val="accent5"/>
                </a:solidFill>
                <a:latin typeface="Amazon Ember" panose="02000000000000000000" pitchFamily="2" charset="0"/>
                <a:ea typeface="Amazon Ember" panose="02000000000000000000" pitchFamily="2" charset="0"/>
              </a:rPr>
              <a:t>internet gateway </a:t>
            </a:r>
            <a:r>
              <a:rPr lang="en-US" sz="2200" dirty="0">
                <a:latin typeface="+mn-lt"/>
              </a:rPr>
              <a:t>allows communication between instances in your VPC and the internet.</a:t>
            </a:r>
          </a:p>
          <a:p>
            <a:pPr>
              <a:buClr>
                <a:schemeClr val="tx1"/>
              </a:buClr>
            </a:pPr>
            <a:r>
              <a:rPr lang="en-US" sz="2200" dirty="0">
                <a:solidFill>
                  <a:schemeClr val="accent5"/>
                </a:solidFill>
                <a:latin typeface="Amazon Ember" panose="02000000000000000000" pitchFamily="2" charset="0"/>
                <a:ea typeface="Amazon Ember" panose="02000000000000000000" pitchFamily="2" charset="0"/>
              </a:rPr>
              <a:t>Route tables</a:t>
            </a:r>
            <a:r>
              <a:rPr lang="en-US" sz="2200" dirty="0">
                <a:latin typeface="Amazon Ember" panose="02000000000000000000" pitchFamily="2" charset="0"/>
                <a:ea typeface="Amazon Ember" panose="02000000000000000000" pitchFamily="2" charset="0"/>
              </a:rPr>
              <a:t> </a:t>
            </a:r>
            <a:r>
              <a:rPr lang="en-US" sz="2200" dirty="0"/>
              <a:t>control traffic from your subnet or gateway.</a:t>
            </a:r>
          </a:p>
          <a:p>
            <a:pPr>
              <a:buClr>
                <a:schemeClr val="tx1"/>
              </a:buClr>
            </a:pPr>
            <a:r>
              <a:rPr lang="en-US" sz="2200" dirty="0">
                <a:solidFill>
                  <a:schemeClr val="accent5"/>
                </a:solidFill>
                <a:latin typeface="Amazon Ember" panose="02000000000000000000" pitchFamily="2" charset="0"/>
                <a:ea typeface="Amazon Ember" panose="02000000000000000000" pitchFamily="2" charset="0"/>
              </a:rPr>
              <a:t>Elastic IP addresses </a:t>
            </a:r>
            <a:r>
              <a:rPr lang="en-US" sz="2200" dirty="0">
                <a:latin typeface="+mn-lt"/>
              </a:rPr>
              <a:t>are static, public IPv4 addresses that can be associated with an instance or elastic network interface. They can be remapped to another instance in your account.</a:t>
            </a:r>
          </a:p>
          <a:p>
            <a:pPr>
              <a:buClr>
                <a:schemeClr val="tx1"/>
              </a:buClr>
            </a:pPr>
            <a:r>
              <a:rPr lang="en-US" sz="2200" dirty="0">
                <a:solidFill>
                  <a:schemeClr val="accent5"/>
                </a:solidFill>
                <a:latin typeface="Amazon Ember" panose="02000000000000000000" pitchFamily="2" charset="0"/>
                <a:ea typeface="Amazon Ember" panose="02000000000000000000" pitchFamily="2" charset="0"/>
              </a:rPr>
              <a:t>NAT gateways </a:t>
            </a:r>
            <a:r>
              <a:rPr lang="en-US" sz="2200" dirty="0">
                <a:latin typeface="+mn-lt"/>
              </a:rPr>
              <a:t>enable instances in the private subnet to initiate outbound traffic to the internet or other AWS services.</a:t>
            </a:r>
          </a:p>
          <a:p>
            <a:pPr>
              <a:buClr>
                <a:schemeClr val="tx1"/>
              </a:buClr>
            </a:pPr>
            <a:r>
              <a:rPr lang="en-US" sz="2200" dirty="0">
                <a:latin typeface="+mn-lt"/>
              </a:rPr>
              <a:t>A </a:t>
            </a:r>
            <a:r>
              <a:rPr lang="en-US" sz="2200" dirty="0">
                <a:solidFill>
                  <a:schemeClr val="accent5"/>
                </a:solidFill>
                <a:latin typeface="Amazon Ember" panose="02000000000000000000" pitchFamily="2" charset="0"/>
                <a:ea typeface="Amazon Ember" panose="02000000000000000000" pitchFamily="2" charset="0"/>
              </a:rPr>
              <a:t>bastion host</a:t>
            </a:r>
            <a:r>
              <a:rPr lang="en-US" sz="2200" dirty="0">
                <a:latin typeface="Amazon Ember" panose="02000000000000000000" pitchFamily="2" charset="0"/>
                <a:ea typeface="Amazon Ember" panose="02000000000000000000" pitchFamily="2" charset="0"/>
              </a:rPr>
              <a:t> </a:t>
            </a:r>
            <a:r>
              <a:rPr lang="en-US" sz="2200" dirty="0">
                <a:latin typeface="+mn-lt"/>
              </a:rPr>
              <a:t>is a server whose purpose is to provide access to a private network from an external network, such as the internet.</a:t>
            </a:r>
          </a:p>
          <a:p>
            <a:endParaRPr lang="en-US" sz="2200" dirty="0">
              <a:latin typeface="+mn-lt"/>
            </a:endParaRPr>
          </a:p>
          <a:p>
            <a:endParaRPr lang="en-US" sz="2200" dirty="0">
              <a:latin typeface="+mn-lt"/>
            </a:endParaRPr>
          </a:p>
          <a:p>
            <a:endParaRPr lang="en-US" sz="22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27</a:t>
            </a:fld>
            <a:endParaRPr lang="en-US" dirty="0"/>
          </a:p>
        </p:txBody>
      </p:sp>
    </p:spTree>
    <p:custDataLst>
      <p:tags r:id="rId1"/>
    </p:custDataLst>
    <p:extLst>
      <p:ext uri="{BB962C8B-B14F-4D97-AF65-F5344CB8AC3E}">
        <p14:creationId xmlns:p14="http://schemas.microsoft.com/office/powerpoint/2010/main" val="957829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6: Creating a Networking Environment</a:t>
            </a:r>
          </a:p>
        </p:txBody>
      </p:sp>
      <p:sp>
        <p:nvSpPr>
          <p:cNvPr id="2" name="Title 1"/>
          <p:cNvSpPr>
            <a:spLocks noGrp="1"/>
          </p:cNvSpPr>
          <p:nvPr>
            <p:ph type="title"/>
          </p:nvPr>
        </p:nvSpPr>
        <p:spPr>
          <a:xfrm>
            <a:off x="419100" y="3191940"/>
            <a:ext cx="11353800" cy="1075260"/>
          </a:xfrm>
        </p:spPr>
        <p:txBody>
          <a:bodyPr>
            <a:noAutofit/>
          </a:bodyPr>
          <a:lstStyle/>
          <a:p>
            <a:r>
              <a:rPr lang="en-US" sz="4000" dirty="0">
                <a:latin typeface="+mj-lt"/>
              </a:rPr>
              <a:t>Section 4: Securing your AWS networking environment</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605421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68D2-DD34-164E-86D5-CAAF85B2B291}"/>
              </a:ext>
            </a:extLst>
          </p:cNvPr>
          <p:cNvSpPr>
            <a:spLocks noGrp="1"/>
          </p:cNvSpPr>
          <p:nvPr>
            <p:ph type="title"/>
          </p:nvPr>
        </p:nvSpPr>
        <p:spPr/>
        <p:txBody>
          <a:bodyPr/>
          <a:lstStyle/>
          <a:p>
            <a:r>
              <a:rPr lang="en-US" dirty="0"/>
              <a:t>Security groups</a:t>
            </a:r>
          </a:p>
        </p:txBody>
      </p:sp>
      <p:sp>
        <p:nvSpPr>
          <p:cNvPr id="4" name="Content Placeholder 3">
            <a:extLst>
              <a:ext uri="{FF2B5EF4-FFF2-40B4-BE49-F238E27FC236}">
                <a16:creationId xmlns:a16="http://schemas.microsoft.com/office/drawing/2014/main" id="{251C2E53-E536-4B3F-BFD2-9C0324C8F997}"/>
              </a:ext>
            </a:extLst>
          </p:cNvPr>
          <p:cNvSpPr>
            <a:spLocks noGrp="1"/>
          </p:cNvSpPr>
          <p:nvPr>
            <p:ph idx="1"/>
          </p:nvPr>
        </p:nvSpPr>
        <p:spPr/>
        <p:txBody>
          <a:bodyPr/>
          <a:lstStyle/>
          <a:p>
            <a:r>
              <a:rPr lang="en-US" dirty="0"/>
              <a:t>Are </a:t>
            </a:r>
            <a:r>
              <a:rPr lang="en-US" dirty="0">
                <a:solidFill>
                  <a:schemeClr val="accent5"/>
                </a:solidFill>
                <a:latin typeface="Amazon Ember" panose="02000000000000000000" pitchFamily="2" charset="0"/>
                <a:ea typeface="Amazon Ember" panose="02000000000000000000" pitchFamily="2" charset="0"/>
              </a:rPr>
              <a:t>stateful firewalls </a:t>
            </a:r>
            <a:r>
              <a:rPr lang="en-US" dirty="0"/>
              <a:t>that control inbound and outbound traffic to AWS resources </a:t>
            </a:r>
          </a:p>
          <a:p>
            <a:r>
              <a:rPr lang="en-US" dirty="0"/>
              <a:t>Act at the </a:t>
            </a:r>
            <a:r>
              <a:rPr lang="en-US" dirty="0">
                <a:solidFill>
                  <a:schemeClr val="accent5"/>
                </a:solidFill>
                <a:latin typeface="Amazon Ember" panose="02000000000000000000" pitchFamily="2" charset="0"/>
                <a:ea typeface="Amazon Ember" panose="02000000000000000000" pitchFamily="2" charset="0"/>
              </a:rPr>
              <a:t>level of the instance or network interface</a:t>
            </a:r>
          </a:p>
          <a:p>
            <a:pPr marL="0" indent="0">
              <a:buNone/>
            </a:pPr>
            <a:endParaRPr lang="en-US" dirty="0"/>
          </a:p>
        </p:txBody>
      </p:sp>
      <p:grpSp>
        <p:nvGrpSpPr>
          <p:cNvPr id="7" name="Group 6" descr="architecture diagram of a vpc with a public subnet that has two security groups. There is an ec2 instance inside each security group.">
            <a:extLst>
              <a:ext uri="{FF2B5EF4-FFF2-40B4-BE49-F238E27FC236}">
                <a16:creationId xmlns:a16="http://schemas.microsoft.com/office/drawing/2014/main" id="{5BFD699F-7A01-4B22-ADE0-001E1C90718E}"/>
              </a:ext>
            </a:extLst>
          </p:cNvPr>
          <p:cNvGrpSpPr/>
          <p:nvPr/>
        </p:nvGrpSpPr>
        <p:grpSpPr>
          <a:xfrm>
            <a:off x="6964024" y="1524228"/>
            <a:ext cx="3931920" cy="2560320"/>
            <a:chOff x="6964024" y="1524228"/>
            <a:chExt cx="3931920" cy="2560320"/>
          </a:xfrm>
        </p:grpSpPr>
        <p:sp>
          <p:nvSpPr>
            <p:cNvPr id="36" name="Rectangle 35">
              <a:extLst>
                <a:ext uri="{FF2B5EF4-FFF2-40B4-BE49-F238E27FC236}">
                  <a16:creationId xmlns:a16="http://schemas.microsoft.com/office/drawing/2014/main" id="{DF6C16F0-173A-4DDB-B0A8-9C3DB32F7877}"/>
                </a:ext>
              </a:extLst>
            </p:cNvPr>
            <p:cNvSpPr/>
            <p:nvPr/>
          </p:nvSpPr>
          <p:spPr>
            <a:xfrm>
              <a:off x="7052690" y="2084101"/>
              <a:ext cx="3749040" cy="19202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sp>
          <p:nvSpPr>
            <p:cNvPr id="39" name="Rectangle 38">
              <a:extLst>
                <a:ext uri="{FF2B5EF4-FFF2-40B4-BE49-F238E27FC236}">
                  <a16:creationId xmlns:a16="http://schemas.microsoft.com/office/drawing/2014/main" id="{22959012-08EA-44C7-808C-A8E6AE67558C}"/>
                </a:ext>
              </a:extLst>
            </p:cNvPr>
            <p:cNvSpPr/>
            <p:nvPr/>
          </p:nvSpPr>
          <p:spPr>
            <a:xfrm>
              <a:off x="6964024" y="1524228"/>
              <a:ext cx="3931920" cy="25603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40" name="Graphic 39">
              <a:extLst>
                <a:ext uri="{FF2B5EF4-FFF2-40B4-BE49-F238E27FC236}">
                  <a16:creationId xmlns:a16="http://schemas.microsoft.com/office/drawing/2014/main" id="{BC9C3B6B-838F-476C-874C-6C43F1F8C5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4026" y="1524228"/>
              <a:ext cx="457200" cy="457200"/>
            </a:xfrm>
            <a:prstGeom prst="rect">
              <a:avLst/>
            </a:prstGeom>
          </p:spPr>
        </p:pic>
        <p:pic>
          <p:nvPicPr>
            <p:cNvPr id="42" name="Graphic 41">
              <a:extLst>
                <a:ext uri="{FF2B5EF4-FFF2-40B4-BE49-F238E27FC236}">
                  <a16:creationId xmlns:a16="http://schemas.microsoft.com/office/drawing/2014/main" id="{FA5B6993-D52C-4A57-B2B3-6867D6165C1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599" y="3170355"/>
              <a:ext cx="469900" cy="469900"/>
            </a:xfrm>
            <a:prstGeom prst="rect">
              <a:avLst/>
            </a:prstGeom>
          </p:spPr>
        </p:pic>
        <p:sp>
          <p:nvSpPr>
            <p:cNvPr id="61" name="Rectangle 60">
              <a:extLst>
                <a:ext uri="{FF2B5EF4-FFF2-40B4-BE49-F238E27FC236}">
                  <a16:creationId xmlns:a16="http://schemas.microsoft.com/office/drawing/2014/main" id="{845CC582-B4B1-4D17-8BE1-E67BE6A0D64B}"/>
                </a:ext>
              </a:extLst>
            </p:cNvPr>
            <p:cNvSpPr/>
            <p:nvPr/>
          </p:nvSpPr>
          <p:spPr>
            <a:xfrm>
              <a:off x="7217298" y="2697620"/>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sp>
          <p:nvSpPr>
            <p:cNvPr id="62" name="Rectangle 61">
              <a:extLst>
                <a:ext uri="{FF2B5EF4-FFF2-40B4-BE49-F238E27FC236}">
                  <a16:creationId xmlns:a16="http://schemas.microsoft.com/office/drawing/2014/main" id="{2E88367C-22F7-4145-9964-F1968D9B760E}"/>
                </a:ext>
              </a:extLst>
            </p:cNvPr>
            <p:cNvSpPr/>
            <p:nvPr/>
          </p:nvSpPr>
          <p:spPr>
            <a:xfrm>
              <a:off x="9062309" y="2697620"/>
              <a:ext cx="1554480" cy="11430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63" name="Graphic 62">
              <a:extLst>
                <a:ext uri="{FF2B5EF4-FFF2-40B4-BE49-F238E27FC236}">
                  <a16:creationId xmlns:a16="http://schemas.microsoft.com/office/drawing/2014/main" id="{F4FF5F32-F770-4C50-B3F6-CDBB44B4B62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9588" y="3170355"/>
              <a:ext cx="469900" cy="469900"/>
            </a:xfrm>
            <a:prstGeom prst="rect">
              <a:avLst/>
            </a:prstGeom>
          </p:spPr>
        </p:pic>
        <p:pic>
          <p:nvPicPr>
            <p:cNvPr id="15" name="Graphic 14">
              <a:extLst>
                <a:ext uri="{FF2B5EF4-FFF2-40B4-BE49-F238E27FC236}">
                  <a16:creationId xmlns:a16="http://schemas.microsoft.com/office/drawing/2014/main" id="{4B34C0F1-0171-41B4-AE30-9E4860702E2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2690" y="2084101"/>
              <a:ext cx="457200" cy="457200"/>
            </a:xfrm>
            <a:prstGeom prst="rect">
              <a:avLst/>
            </a:prstGeom>
          </p:spPr>
        </p:pic>
      </p:grpSp>
      <p:sp>
        <p:nvSpPr>
          <p:cNvPr id="5" name="Footer Placeholder 4">
            <a:extLst>
              <a:ext uri="{FF2B5EF4-FFF2-40B4-BE49-F238E27FC236}">
                <a16:creationId xmlns:a16="http://schemas.microsoft.com/office/drawing/2014/main" id="{1C9794ED-6520-451B-A8F3-08399FE0286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73883573-923C-43B0-B59C-5C30F2736582}"/>
              </a:ext>
            </a:extLst>
          </p:cNvPr>
          <p:cNvSpPr>
            <a:spLocks noGrp="1"/>
          </p:cNvSpPr>
          <p:nvPr>
            <p:ph type="sldNum" sz="quarter" idx="12"/>
          </p:nvPr>
        </p:nvSpPr>
        <p:spPr/>
        <p:txBody>
          <a:bodyPr/>
          <a:lstStyle/>
          <a:p>
            <a:fld id="{B6A95138-A96E-2F42-A959-2EFD44FE4AB7}" type="slidenum">
              <a:rPr lang="en-US" smtClean="0"/>
              <a:t>29</a:t>
            </a:fld>
            <a:endParaRPr lang="en-US" dirty="0"/>
          </a:p>
        </p:txBody>
      </p:sp>
    </p:spTree>
    <p:custDataLst>
      <p:tags r:id="rId1"/>
    </p:custDataLst>
    <p:extLst>
      <p:ext uri="{BB962C8B-B14F-4D97-AF65-F5344CB8AC3E}">
        <p14:creationId xmlns:p14="http://schemas.microsoft.com/office/powerpoint/2010/main" val="12106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buNone/>
            </a:pPr>
            <a:r>
              <a:rPr lang="en-US" dirty="0"/>
              <a:t>At the end of this module, you should be able to:</a:t>
            </a:r>
            <a:endParaRPr lang="en-US" dirty="0">
              <a:latin typeface="+mn-lt"/>
            </a:endParaRPr>
          </a:p>
          <a:p>
            <a:r>
              <a:rPr lang="en-US" sz="2400" dirty="0">
                <a:latin typeface="+mn-lt"/>
              </a:rPr>
              <a:t>Explain the foundational role of a virtual private cloud (VPC) in Amazon Web Services (AWS) Cloud networking</a:t>
            </a:r>
          </a:p>
          <a:p>
            <a:r>
              <a:rPr lang="en-US" sz="2400" dirty="0">
                <a:latin typeface="+mn-lt"/>
              </a:rPr>
              <a:t>Identify how to connect your AWS networking environment to the internet</a:t>
            </a:r>
          </a:p>
          <a:p>
            <a:r>
              <a:rPr lang="en-US" sz="2400" dirty="0"/>
              <a:t>Describe how to isolate resources within your AWS networking environment</a:t>
            </a:r>
          </a:p>
          <a:p>
            <a:r>
              <a:rPr lang="en-US" sz="2400" dirty="0">
                <a:latin typeface="+mn-lt"/>
              </a:rPr>
              <a:t>Create a VPC with subnets, an internet gateway, route tables, and a security group</a:t>
            </a:r>
            <a:endParaRPr lang="en-US" dirty="0">
              <a:latin typeface="+mn-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D0E9032A-B193-E649-B33A-8B2DE7FF0AB8}"/>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custDataLst>
      <p:tags r:id="rId1"/>
    </p:custDataLst>
    <p:extLst>
      <p:ext uri="{BB962C8B-B14F-4D97-AF65-F5344CB8AC3E}">
        <p14:creationId xmlns:p14="http://schemas.microsoft.com/office/powerpoint/2010/main" val="39624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p:txBody>
          <a:bodyPr/>
          <a:lstStyle/>
          <a:p>
            <a:r>
              <a:rPr lang="en-US" dirty="0"/>
              <a:t>Default security groups</a:t>
            </a:r>
          </a:p>
        </p:txBody>
      </p:sp>
      <p:grpSp>
        <p:nvGrpSpPr>
          <p:cNvPr id="3" name="Group 2" descr="arrows point toward an ec2 instance that is within a security group but do not touch it.">
            <a:extLst>
              <a:ext uri="{FF2B5EF4-FFF2-40B4-BE49-F238E27FC236}">
                <a16:creationId xmlns:a16="http://schemas.microsoft.com/office/drawing/2014/main" id="{8BEE6B4A-C369-4EC7-AE23-0A20B968412F}"/>
              </a:ext>
            </a:extLst>
          </p:cNvPr>
          <p:cNvGrpSpPr/>
          <p:nvPr/>
        </p:nvGrpSpPr>
        <p:grpSpPr>
          <a:xfrm>
            <a:off x="2151418" y="1847089"/>
            <a:ext cx="3796861" cy="4270476"/>
            <a:chOff x="2151418" y="1847089"/>
            <a:chExt cx="3796861" cy="4270476"/>
          </a:xfrm>
        </p:grpSpPr>
        <p:sp>
          <p:nvSpPr>
            <p:cNvPr id="28" name="Rectangle 27">
              <a:extLst>
                <a:ext uri="{FF2B5EF4-FFF2-40B4-BE49-F238E27FC236}">
                  <a16:creationId xmlns:a16="http://schemas.microsoft.com/office/drawing/2014/main" id="{D9CF5366-3775-47BA-86E5-D797F7086B67}"/>
                </a:ext>
              </a:extLst>
            </p:cNvPr>
            <p:cNvSpPr/>
            <p:nvPr/>
          </p:nvSpPr>
          <p:spPr>
            <a:xfrm>
              <a:off x="3226421" y="2960476"/>
              <a:ext cx="1645920" cy="18288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pic>
          <p:nvPicPr>
            <p:cNvPr id="29" name="Graphic 28">
              <a:extLst>
                <a:ext uri="{FF2B5EF4-FFF2-40B4-BE49-F238E27FC236}">
                  <a16:creationId xmlns:a16="http://schemas.microsoft.com/office/drawing/2014/main" id="{FEB16E2C-A027-42B9-BCCB-D249AD4A6FF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2181" y="3573317"/>
              <a:ext cx="914400" cy="914400"/>
            </a:xfrm>
            <a:prstGeom prst="rect">
              <a:avLst/>
            </a:prstGeom>
          </p:spPr>
        </p:pic>
        <p:sp>
          <p:nvSpPr>
            <p:cNvPr id="30" name="TextBox 29">
              <a:extLst>
                <a:ext uri="{FF2B5EF4-FFF2-40B4-BE49-F238E27FC236}">
                  <a16:creationId xmlns:a16="http://schemas.microsoft.com/office/drawing/2014/main" id="{687443FB-D5E6-4E87-BFF3-F09389205033}"/>
                </a:ext>
              </a:extLst>
            </p:cNvPr>
            <p:cNvSpPr txBox="1"/>
            <p:nvPr/>
          </p:nvSpPr>
          <p:spPr>
            <a:xfrm>
              <a:off x="2805054" y="2079809"/>
              <a:ext cx="2474589" cy="707886"/>
            </a:xfrm>
            <a:prstGeom prst="rect">
              <a:avLst/>
            </a:prstGeom>
            <a:noFill/>
          </p:spPr>
          <p:txBody>
            <a:bodyPr wrap="square" rtlCol="0">
              <a:spAutoFit/>
            </a:bodyPr>
            <a:lstStyle/>
            <a:p>
              <a:pPr algn="ct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Block</a:t>
              </a:r>
              <a:r>
                <a:rPr lang="en-US" sz="2000" dirty="0">
                  <a:solidFill>
                    <a:schemeClr val="accent2"/>
                  </a:solidFill>
                  <a:ea typeface="Amazon Ember" panose="020B0603020204020204" pitchFamily="34" charset="0"/>
                  <a:cs typeface="Amazon Ember" panose="020B0603020204020204" pitchFamily="34" charset="0"/>
                </a:rPr>
                <a:t> </a:t>
              </a:r>
              <a:r>
                <a:rPr lang="en-US" sz="2000" dirty="0">
                  <a:ea typeface="Amazon Ember" panose="020B0603020204020204" pitchFamily="34" charset="0"/>
                  <a:cs typeface="Amazon Ember" panose="020B0603020204020204" pitchFamily="34" charset="0"/>
                </a:rPr>
                <a:t>all</a:t>
              </a:r>
              <a:r>
                <a:rPr lang="en-US" sz="2000" dirty="0">
                  <a:solidFill>
                    <a:schemeClr val="accent2"/>
                  </a:solidFill>
                  <a:ea typeface="Amazon Ember" panose="020B0603020204020204" pitchFamily="34" charset="0"/>
                  <a:cs typeface="Amazon Ember" panose="020B0603020204020204" pitchFamily="34" charset="0"/>
                </a:rPr>
                <a:t> </a:t>
              </a:r>
            </a:p>
            <a:p>
              <a:pPr algn="ct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inbound</a:t>
              </a:r>
              <a:r>
                <a:rPr lang="en-US" sz="2000" dirty="0">
                  <a:solidFill>
                    <a:schemeClr val="accent2"/>
                  </a:solidFill>
                  <a:ea typeface="Amazon Ember" panose="020B0603020204020204" pitchFamily="34" charset="0"/>
                  <a:cs typeface="Amazon Ember" panose="020B0603020204020204" pitchFamily="34" charset="0"/>
                </a:rPr>
                <a:t> </a:t>
              </a:r>
              <a:r>
                <a:rPr lang="en-US" sz="2000" dirty="0">
                  <a:ea typeface="Amazon Ember" panose="020B0603020204020204" pitchFamily="34" charset="0"/>
                  <a:cs typeface="Amazon Ember" panose="020B0603020204020204" pitchFamily="34" charset="0"/>
                </a:rPr>
                <a:t>traffic</a:t>
              </a:r>
            </a:p>
          </p:txBody>
        </p:sp>
        <p:sp>
          <p:nvSpPr>
            <p:cNvPr id="31" name="Rectangle 30">
              <a:extLst>
                <a:ext uri="{FF2B5EF4-FFF2-40B4-BE49-F238E27FC236}">
                  <a16:creationId xmlns:a16="http://schemas.microsoft.com/office/drawing/2014/main" id="{305A69D5-EC43-408C-BCE4-7C5E8C264696}"/>
                </a:ext>
              </a:extLst>
            </p:cNvPr>
            <p:cNvSpPr/>
            <p:nvPr/>
          </p:nvSpPr>
          <p:spPr>
            <a:xfrm>
              <a:off x="2396630" y="1847089"/>
              <a:ext cx="3320716" cy="3835025"/>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8692D2B3-4C71-49C8-8FC4-6D12533577DB}"/>
                </a:ext>
              </a:extLst>
            </p:cNvPr>
            <p:cNvCxnSpPr>
              <a:cxnSpLocks/>
            </p:cNvCxnSpPr>
            <p:nvPr/>
          </p:nvCxnSpPr>
          <p:spPr>
            <a:xfrm>
              <a:off x="5033879" y="3874440"/>
              <a:ext cx="914400" cy="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618B404-C5D8-4702-BA20-1A2F49D6C6E1}"/>
                </a:ext>
              </a:extLst>
            </p:cNvPr>
            <p:cNvCxnSpPr>
              <a:cxnSpLocks/>
            </p:cNvCxnSpPr>
            <p:nvPr/>
          </p:nvCxnSpPr>
          <p:spPr>
            <a:xfrm>
              <a:off x="5033879" y="5057851"/>
              <a:ext cx="849556" cy="94128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C51EFF-2F9F-43FA-A9B7-A85A25D08351}"/>
                </a:ext>
              </a:extLst>
            </p:cNvPr>
            <p:cNvCxnSpPr>
              <a:cxnSpLocks/>
            </p:cNvCxnSpPr>
            <p:nvPr/>
          </p:nvCxnSpPr>
          <p:spPr>
            <a:xfrm>
              <a:off x="3962805" y="5057851"/>
              <a:ext cx="0" cy="1059714"/>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D1F6B9-E725-4FC5-8A8B-58F94BDDCD79}"/>
                </a:ext>
              </a:extLst>
            </p:cNvPr>
            <p:cNvCxnSpPr>
              <a:cxnSpLocks/>
            </p:cNvCxnSpPr>
            <p:nvPr/>
          </p:nvCxnSpPr>
          <p:spPr>
            <a:xfrm flipH="1">
              <a:off x="2240949" y="5057851"/>
              <a:ext cx="824869" cy="986411"/>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65B573E-78EE-4161-9596-A8BA6E6BC481}"/>
                </a:ext>
              </a:extLst>
            </p:cNvPr>
            <p:cNvCxnSpPr>
              <a:cxnSpLocks/>
            </p:cNvCxnSpPr>
            <p:nvPr/>
          </p:nvCxnSpPr>
          <p:spPr>
            <a:xfrm flipH="1">
              <a:off x="2151418" y="3874440"/>
              <a:ext cx="914400" cy="0"/>
            </a:xfrm>
            <a:prstGeom prst="straightConnector1">
              <a:avLst/>
            </a:prstGeom>
            <a:ln w="635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descr="arrows point away from ec2 instance that is within a security group.">
            <a:extLst>
              <a:ext uri="{FF2B5EF4-FFF2-40B4-BE49-F238E27FC236}">
                <a16:creationId xmlns:a16="http://schemas.microsoft.com/office/drawing/2014/main" id="{9110891A-88E5-460D-9265-661DDA32284F}"/>
              </a:ext>
            </a:extLst>
          </p:cNvPr>
          <p:cNvGrpSpPr/>
          <p:nvPr/>
        </p:nvGrpSpPr>
        <p:grpSpPr>
          <a:xfrm>
            <a:off x="6474654" y="1847089"/>
            <a:ext cx="3320716" cy="3835025"/>
            <a:chOff x="6474654" y="1847089"/>
            <a:chExt cx="3320716" cy="3835025"/>
          </a:xfrm>
        </p:grpSpPr>
        <p:sp>
          <p:nvSpPr>
            <p:cNvPr id="39" name="Rectangle 38">
              <a:extLst>
                <a:ext uri="{FF2B5EF4-FFF2-40B4-BE49-F238E27FC236}">
                  <a16:creationId xmlns:a16="http://schemas.microsoft.com/office/drawing/2014/main" id="{1E1C1686-DE45-4B39-9754-C0A9B55F2CD6}"/>
                </a:ext>
              </a:extLst>
            </p:cNvPr>
            <p:cNvSpPr/>
            <p:nvPr/>
          </p:nvSpPr>
          <p:spPr>
            <a:xfrm>
              <a:off x="7304445" y="2960476"/>
              <a:ext cx="1645920" cy="18288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pic>
          <p:nvPicPr>
            <p:cNvPr id="40" name="Graphic 39">
              <a:extLst>
                <a:ext uri="{FF2B5EF4-FFF2-40B4-BE49-F238E27FC236}">
                  <a16:creationId xmlns:a16="http://schemas.microsoft.com/office/drawing/2014/main" id="{191D46B4-80B4-47C9-8E9C-0AE9855D67E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0205" y="3573317"/>
              <a:ext cx="914400" cy="914400"/>
            </a:xfrm>
            <a:prstGeom prst="rect">
              <a:avLst/>
            </a:prstGeom>
          </p:spPr>
        </p:pic>
        <p:sp>
          <p:nvSpPr>
            <p:cNvPr id="7" name="TextBox 6">
              <a:extLst>
                <a:ext uri="{FF2B5EF4-FFF2-40B4-BE49-F238E27FC236}">
                  <a16:creationId xmlns:a16="http://schemas.microsoft.com/office/drawing/2014/main" id="{8D33CEB6-654C-A24E-A35E-7BC7C83A969B}"/>
                </a:ext>
              </a:extLst>
            </p:cNvPr>
            <p:cNvSpPr txBox="1"/>
            <p:nvPr/>
          </p:nvSpPr>
          <p:spPr>
            <a:xfrm>
              <a:off x="6883078" y="2079809"/>
              <a:ext cx="2474589" cy="707886"/>
            </a:xfrm>
            <a:prstGeom prst="rect">
              <a:avLst/>
            </a:prstGeom>
            <a:noFill/>
          </p:spPr>
          <p:txBody>
            <a:bodyPr wrap="square" rtlCol="0">
              <a:spAutoFit/>
            </a:bodyPr>
            <a:lstStyle/>
            <a:p>
              <a:pPr algn="ct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Allow</a:t>
              </a:r>
              <a:r>
                <a:rPr lang="en-US" sz="2000" dirty="0">
                  <a:solidFill>
                    <a:schemeClr val="accent2"/>
                  </a:solidFill>
                  <a:ea typeface="Amazon Ember" panose="020B0603020204020204" pitchFamily="34" charset="0"/>
                  <a:cs typeface="Amazon Ember" panose="020B0603020204020204" pitchFamily="34" charset="0"/>
                </a:rPr>
                <a:t> </a:t>
              </a:r>
              <a:r>
                <a:rPr lang="en-US" sz="2000" dirty="0">
                  <a:ea typeface="Amazon Ember" panose="020B0603020204020204" pitchFamily="34" charset="0"/>
                  <a:cs typeface="Amazon Ember" panose="020B0603020204020204" pitchFamily="34" charset="0"/>
                </a:rPr>
                <a:t>all</a:t>
              </a:r>
              <a:r>
                <a:rPr lang="en-US" sz="2000" dirty="0">
                  <a:solidFill>
                    <a:schemeClr val="accent2"/>
                  </a:solidFill>
                  <a:ea typeface="Amazon Ember" panose="020B0603020204020204" pitchFamily="34" charset="0"/>
                  <a:cs typeface="Amazon Ember" panose="020B0603020204020204" pitchFamily="34" charset="0"/>
                </a:rPr>
                <a:t> </a:t>
              </a:r>
            </a:p>
            <a:p>
              <a:pPr algn="ctr"/>
              <a:r>
                <a:rPr lang="en-US" sz="20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outbound</a:t>
              </a:r>
              <a:r>
                <a:rPr lang="en-US" sz="2000" dirty="0">
                  <a:solidFill>
                    <a:schemeClr val="accent2"/>
                  </a:solidFill>
                  <a:ea typeface="Amazon Ember" panose="020B0603020204020204" pitchFamily="34" charset="0"/>
                  <a:cs typeface="Amazon Ember" panose="020B0603020204020204" pitchFamily="34" charset="0"/>
                </a:rPr>
                <a:t> </a:t>
              </a:r>
              <a:r>
                <a:rPr lang="en-US" sz="2000" dirty="0">
                  <a:ea typeface="Amazon Ember" panose="020B0603020204020204" pitchFamily="34" charset="0"/>
                  <a:cs typeface="Amazon Ember" panose="020B0603020204020204" pitchFamily="34" charset="0"/>
                </a:rPr>
                <a:t>traffic</a:t>
              </a:r>
            </a:p>
          </p:txBody>
        </p:sp>
        <p:sp>
          <p:nvSpPr>
            <p:cNvPr id="23" name="Rectangle 22">
              <a:extLst>
                <a:ext uri="{FF2B5EF4-FFF2-40B4-BE49-F238E27FC236}">
                  <a16:creationId xmlns:a16="http://schemas.microsoft.com/office/drawing/2014/main" id="{D9F9B44B-31D1-4B4E-86BC-8F656B007622}"/>
                </a:ext>
              </a:extLst>
            </p:cNvPr>
            <p:cNvSpPr/>
            <p:nvPr/>
          </p:nvSpPr>
          <p:spPr>
            <a:xfrm>
              <a:off x="6474654" y="1847089"/>
              <a:ext cx="3320716" cy="3835025"/>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8A67D84-C4D4-C34F-B6C0-95CBB9D21657}"/>
                </a:ext>
              </a:extLst>
            </p:cNvPr>
            <p:cNvCxnSpPr>
              <a:cxnSpLocks/>
            </p:cNvCxnSpPr>
            <p:nvPr/>
          </p:nvCxnSpPr>
          <p:spPr>
            <a:xfrm>
              <a:off x="8583905" y="3874440"/>
              <a:ext cx="914400" cy="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D5AEDB-AD34-FA47-BF06-DA1605E734FA}"/>
                </a:ext>
              </a:extLst>
            </p:cNvPr>
            <p:cNvCxnSpPr>
              <a:cxnSpLocks/>
            </p:cNvCxnSpPr>
            <p:nvPr/>
          </p:nvCxnSpPr>
          <p:spPr>
            <a:xfrm>
              <a:off x="8492357" y="4411646"/>
              <a:ext cx="849556" cy="94128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2042C62-9538-344F-A7B6-2695C0E03A4C}"/>
                </a:ext>
              </a:extLst>
            </p:cNvPr>
            <p:cNvCxnSpPr>
              <a:cxnSpLocks/>
            </p:cNvCxnSpPr>
            <p:nvPr/>
          </p:nvCxnSpPr>
          <p:spPr>
            <a:xfrm>
              <a:off x="8127405" y="4491342"/>
              <a:ext cx="0" cy="1059714"/>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9A8F82-1783-0646-83ED-3778A0F1CB0A}"/>
                </a:ext>
              </a:extLst>
            </p:cNvPr>
            <p:cNvCxnSpPr>
              <a:cxnSpLocks/>
            </p:cNvCxnSpPr>
            <p:nvPr/>
          </p:nvCxnSpPr>
          <p:spPr>
            <a:xfrm flipH="1">
              <a:off x="6924763" y="4415270"/>
              <a:ext cx="824869" cy="986411"/>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5AB742-C2B7-374B-AF72-44184FCBE6B4}"/>
                </a:ext>
              </a:extLst>
            </p:cNvPr>
            <p:cNvCxnSpPr>
              <a:cxnSpLocks/>
            </p:cNvCxnSpPr>
            <p:nvPr/>
          </p:nvCxnSpPr>
          <p:spPr>
            <a:xfrm flipH="1">
              <a:off x="6756115" y="3874440"/>
              <a:ext cx="914400" cy="0"/>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40266C7D-FED6-4CEA-8F75-3E3DCC2A6E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7400118B-420F-4163-86DE-168F6BA9D770}"/>
              </a:ext>
            </a:extLst>
          </p:cNvPr>
          <p:cNvSpPr>
            <a:spLocks noGrp="1"/>
          </p:cNvSpPr>
          <p:nvPr>
            <p:ph type="sldNum" sz="quarter" idx="12"/>
          </p:nvPr>
        </p:nvSpPr>
        <p:spPr/>
        <p:txBody>
          <a:bodyPr/>
          <a:lstStyle/>
          <a:p>
            <a:fld id="{B6A95138-A96E-2F42-A959-2EFD44FE4AB7}" type="slidenum">
              <a:rPr lang="en-US" smtClean="0"/>
              <a:t>30</a:t>
            </a:fld>
            <a:endParaRPr lang="en-US" dirty="0"/>
          </a:p>
        </p:txBody>
      </p:sp>
    </p:spTree>
    <p:custDataLst>
      <p:tags r:id="rId1"/>
    </p:custDataLst>
    <p:extLst>
      <p:ext uri="{BB962C8B-B14F-4D97-AF65-F5344CB8AC3E}">
        <p14:creationId xmlns:p14="http://schemas.microsoft.com/office/powerpoint/2010/main" val="1839449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a:xfrm>
            <a:off x="420579" y="263532"/>
            <a:ext cx="9090394" cy="779463"/>
          </a:xfrm>
        </p:spPr>
        <p:txBody>
          <a:bodyPr/>
          <a:lstStyle/>
          <a:p>
            <a:r>
              <a:rPr lang="en-US" dirty="0"/>
              <a:t>Custom security groups</a:t>
            </a:r>
          </a:p>
        </p:txBody>
      </p:sp>
      <p:grpSp>
        <p:nvGrpSpPr>
          <p:cNvPr id="13" name="Group 12" descr="architecture diagram of a vpc with an internet gateway and a public subnet that contains an ec2 instance inside a security group. the ec2 instance has a private and public ip address.">
            <a:extLst>
              <a:ext uri="{FF2B5EF4-FFF2-40B4-BE49-F238E27FC236}">
                <a16:creationId xmlns:a16="http://schemas.microsoft.com/office/drawing/2014/main" id="{DD90AB4D-9866-4C3D-9049-FACCBDB12116}"/>
              </a:ext>
            </a:extLst>
          </p:cNvPr>
          <p:cNvGrpSpPr/>
          <p:nvPr/>
        </p:nvGrpSpPr>
        <p:grpSpPr>
          <a:xfrm>
            <a:off x="4073110" y="1253336"/>
            <a:ext cx="7490539" cy="3093933"/>
            <a:chOff x="4073110" y="1253336"/>
            <a:chExt cx="7490539" cy="3093933"/>
          </a:xfrm>
        </p:grpSpPr>
        <p:sp>
          <p:nvSpPr>
            <p:cNvPr id="15" name="Rectangle 14">
              <a:extLst>
                <a:ext uri="{FF2B5EF4-FFF2-40B4-BE49-F238E27FC236}">
                  <a16:creationId xmlns:a16="http://schemas.microsoft.com/office/drawing/2014/main" id="{290AAA94-CB35-4CB6-B559-4A47A1F74577}"/>
                </a:ext>
              </a:extLst>
            </p:cNvPr>
            <p:cNvSpPr/>
            <p:nvPr/>
          </p:nvSpPr>
          <p:spPr>
            <a:xfrm>
              <a:off x="4310711" y="2510777"/>
              <a:ext cx="3567194"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ea typeface="+mn-ea"/>
                  <a:cs typeface="+mn-cs"/>
                </a:rPr>
                <a:t>     Public subnet: 10.0.0.0/24</a:t>
              </a:r>
            </a:p>
          </p:txBody>
        </p:sp>
        <p:sp>
          <p:nvSpPr>
            <p:cNvPr id="57" name="Rectangle 56">
              <a:extLst>
                <a:ext uri="{FF2B5EF4-FFF2-40B4-BE49-F238E27FC236}">
                  <a16:creationId xmlns:a16="http://schemas.microsoft.com/office/drawing/2014/main" id="{AD5FA299-ED57-49CD-902C-D46392E70205}"/>
                </a:ext>
              </a:extLst>
            </p:cNvPr>
            <p:cNvSpPr/>
            <p:nvPr/>
          </p:nvSpPr>
          <p:spPr>
            <a:xfrm>
              <a:off x="5709496" y="2887419"/>
              <a:ext cx="1592584" cy="108465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ea typeface="+mn-ea"/>
                  <a:cs typeface="+mn-cs"/>
                </a:rPr>
                <a:t>Security group</a:t>
              </a:r>
            </a:p>
          </p:txBody>
        </p:sp>
        <p:sp>
          <p:nvSpPr>
            <p:cNvPr id="18" name="Rectangle 17">
              <a:extLst>
                <a:ext uri="{FF2B5EF4-FFF2-40B4-BE49-F238E27FC236}">
                  <a16:creationId xmlns:a16="http://schemas.microsoft.com/office/drawing/2014/main" id="{0B205AE2-1F59-4DD6-9B43-8D940B059A4E}"/>
                </a:ext>
              </a:extLst>
            </p:cNvPr>
            <p:cNvSpPr/>
            <p:nvPr/>
          </p:nvSpPr>
          <p:spPr>
            <a:xfrm>
              <a:off x="4073110" y="1697985"/>
              <a:ext cx="4042397" cy="2649284"/>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 10.0.0.0/16</a:t>
              </a:r>
            </a:p>
          </p:txBody>
        </p:sp>
        <p:pic>
          <p:nvPicPr>
            <p:cNvPr id="19" name="Graphic 18">
              <a:extLst>
                <a:ext uri="{FF2B5EF4-FFF2-40B4-BE49-F238E27FC236}">
                  <a16:creationId xmlns:a16="http://schemas.microsoft.com/office/drawing/2014/main" id="{45CB4344-60B9-4D7D-A5A2-B0D0A680F4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3111" y="1697985"/>
              <a:ext cx="457200" cy="457200"/>
            </a:xfrm>
            <a:prstGeom prst="rect">
              <a:avLst/>
            </a:prstGeom>
          </p:spPr>
        </p:pic>
        <p:pic>
          <p:nvPicPr>
            <p:cNvPr id="20" name="Graphic 19">
              <a:extLst>
                <a:ext uri="{FF2B5EF4-FFF2-40B4-BE49-F238E27FC236}">
                  <a16:creationId xmlns:a16="http://schemas.microsoft.com/office/drawing/2014/main" id="{AF701BD0-9627-4786-8D8B-C5AF9C25E8A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0838" y="1433884"/>
              <a:ext cx="469900" cy="469900"/>
            </a:xfrm>
            <a:prstGeom prst="rect">
              <a:avLst/>
            </a:prstGeom>
          </p:spPr>
        </p:pic>
        <p:pic>
          <p:nvPicPr>
            <p:cNvPr id="21" name="Graphic 20">
              <a:extLst>
                <a:ext uri="{FF2B5EF4-FFF2-40B4-BE49-F238E27FC236}">
                  <a16:creationId xmlns:a16="http://schemas.microsoft.com/office/drawing/2014/main" id="{DA870AE1-511D-4CB0-B96E-187643BB07B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0838" y="3308308"/>
              <a:ext cx="469900" cy="469900"/>
            </a:xfrm>
            <a:prstGeom prst="rect">
              <a:avLst/>
            </a:prstGeom>
          </p:spPr>
        </p:pic>
        <p:sp>
          <p:nvSpPr>
            <p:cNvPr id="22" name="TextBox 21">
              <a:extLst>
                <a:ext uri="{FF2B5EF4-FFF2-40B4-BE49-F238E27FC236}">
                  <a16:creationId xmlns:a16="http://schemas.microsoft.com/office/drawing/2014/main" id="{A6E1233C-5860-49DA-99A0-8C0558C21F65}"/>
                </a:ext>
              </a:extLst>
            </p:cNvPr>
            <p:cNvSpPr txBox="1"/>
            <p:nvPr/>
          </p:nvSpPr>
          <p:spPr>
            <a:xfrm>
              <a:off x="6825032" y="1253336"/>
              <a:ext cx="1008609" cy="830997"/>
            </a:xfrm>
            <a:prstGeom prst="rect">
              <a:avLst/>
            </a:prstGeom>
            <a:solidFill>
              <a:schemeClr val="bg1"/>
            </a:solid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Internet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gateway</a:t>
              </a:r>
              <a:br>
                <a:rPr lang="en-US" sz="1600" dirty="0">
                  <a:ea typeface="Amazon Ember Light" panose="020B0403020204020204" pitchFamily="34" charset="0"/>
                  <a:cs typeface="Amazon Ember Light" panose="020B0403020204020204" pitchFamily="34" charset="0"/>
                </a:rPr>
              </a:br>
              <a:r>
                <a:rPr lang="en-US" sz="1600" dirty="0">
                  <a:latin typeface="+mj-lt"/>
                  <a:ea typeface="Amazon Ember Light" panose="020B0403020204020204" pitchFamily="34" charset="0"/>
                  <a:cs typeface="Amazon Ember Light" panose="020B0403020204020204" pitchFamily="34" charset="0"/>
                </a:rPr>
                <a:t>&lt;</a:t>
              </a:r>
              <a:r>
                <a:rPr lang="en-US" sz="1600" dirty="0">
                  <a:latin typeface="+mj-lt"/>
                  <a:ea typeface="Amazon Ember" panose="02000000000000000000" pitchFamily="2" charset="0"/>
                  <a:cs typeface="Amazon Ember Light" panose="020B0403020204020204" pitchFamily="34" charset="0"/>
                </a:rPr>
                <a:t>igw-id</a:t>
              </a:r>
              <a:r>
                <a:rPr lang="en-US" sz="1600" dirty="0">
                  <a:latin typeface="+mj-lt"/>
                  <a:ea typeface="Amazon Ember Light" panose="020B0403020204020204" pitchFamily="34" charset="0"/>
                  <a:cs typeface="Amazon Ember Light" panose="020B0403020204020204" pitchFamily="34" charset="0"/>
                </a:rPr>
                <a:t>&gt;</a:t>
              </a:r>
            </a:p>
          </p:txBody>
        </p:sp>
        <p:cxnSp>
          <p:nvCxnSpPr>
            <p:cNvPr id="23" name="Straight Connector 22">
              <a:extLst>
                <a:ext uri="{FF2B5EF4-FFF2-40B4-BE49-F238E27FC236}">
                  <a16:creationId xmlns:a16="http://schemas.microsoft.com/office/drawing/2014/main" id="{FCAA154F-FEC6-47DB-8961-CC53F8399985}"/>
                </a:ext>
              </a:extLst>
            </p:cNvPr>
            <p:cNvCxnSpPr>
              <a:cxnSpLocks/>
              <a:stCxn id="21" idx="0"/>
              <a:endCxn id="20" idx="2"/>
            </p:cNvCxnSpPr>
            <p:nvPr/>
          </p:nvCxnSpPr>
          <p:spPr>
            <a:xfrm flipV="1">
              <a:off x="6505788" y="1903784"/>
              <a:ext cx="0" cy="1404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C4B7F42-67BB-42A9-B798-D2D31F9ABD40}"/>
                </a:ext>
              </a:extLst>
            </p:cNvPr>
            <p:cNvSpPr txBox="1"/>
            <p:nvPr/>
          </p:nvSpPr>
          <p:spPr>
            <a:xfrm>
              <a:off x="8562506" y="2811557"/>
              <a:ext cx="3001143" cy="830997"/>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EC2 instance:</a:t>
              </a:r>
            </a:p>
            <a:p>
              <a:r>
                <a:rPr lang="en-US" sz="1600" dirty="0">
                  <a:ea typeface="Amazon Ember Light" panose="020B0403020204020204" pitchFamily="34" charset="0"/>
                  <a:cs typeface="Amazon Ember Light" panose="020B0403020204020204" pitchFamily="34" charset="0"/>
                </a:rPr>
                <a:t>Private IP address: 10.0.0.5</a:t>
              </a:r>
            </a:p>
            <a:p>
              <a:r>
                <a:rPr lang="en-US" sz="1600" dirty="0">
                  <a:ea typeface="Amazon Ember Light" panose="020B0403020204020204" pitchFamily="34" charset="0"/>
                  <a:cs typeface="Amazon Ember Light" panose="020B0403020204020204" pitchFamily="34" charset="0"/>
                </a:rPr>
                <a:t>Public IP address: 198.51.100.2</a:t>
              </a:r>
            </a:p>
          </p:txBody>
        </p:sp>
        <p:cxnSp>
          <p:nvCxnSpPr>
            <p:cNvPr id="6" name="Straight Connector 5">
              <a:extLst>
                <a:ext uri="{FF2B5EF4-FFF2-40B4-BE49-F238E27FC236}">
                  <a16:creationId xmlns:a16="http://schemas.microsoft.com/office/drawing/2014/main" id="{DC3ECF0D-D6AC-4B8E-8376-E8B300766E30}"/>
                </a:ext>
              </a:extLst>
            </p:cNvPr>
            <p:cNvCxnSpPr>
              <a:cxnSpLocks/>
              <a:stCxn id="21" idx="3"/>
              <a:endCxn id="24" idx="1"/>
            </p:cNvCxnSpPr>
            <p:nvPr/>
          </p:nvCxnSpPr>
          <p:spPr>
            <a:xfrm flipV="1">
              <a:off x="6740738" y="3227056"/>
              <a:ext cx="1821768" cy="316202"/>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Graphic 24">
              <a:extLst>
                <a:ext uri="{FF2B5EF4-FFF2-40B4-BE49-F238E27FC236}">
                  <a16:creationId xmlns:a16="http://schemas.microsoft.com/office/drawing/2014/main" id="{83B7A98D-4749-4DD0-A591-4C845B19442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10711" y="2510777"/>
              <a:ext cx="457200" cy="457200"/>
            </a:xfrm>
            <a:prstGeom prst="rect">
              <a:avLst/>
            </a:prstGeom>
          </p:spPr>
        </p:pic>
      </p:grpSp>
      <p:sp>
        <p:nvSpPr>
          <p:cNvPr id="26" name="Rectangle 25">
            <a:extLst>
              <a:ext uri="{FF2B5EF4-FFF2-40B4-BE49-F238E27FC236}">
                <a16:creationId xmlns:a16="http://schemas.microsoft.com/office/drawing/2014/main" id="{3C05691C-CF63-4990-B73B-2544FEA89FA8}"/>
              </a:ext>
            </a:extLst>
          </p:cNvPr>
          <p:cNvSpPr/>
          <p:nvPr/>
        </p:nvSpPr>
        <p:spPr>
          <a:xfrm>
            <a:off x="1813560" y="4890099"/>
            <a:ext cx="8564880" cy="365760"/>
          </a:xfrm>
          <a:prstGeom prst="rect">
            <a:avLst/>
          </a:prstGeom>
          <a:solidFill>
            <a:schemeClr val="tx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Inbound</a:t>
            </a:r>
          </a:p>
        </p:txBody>
      </p:sp>
      <p:graphicFrame>
        <p:nvGraphicFramePr>
          <p:cNvPr id="10" name="Table 9">
            <a:extLst>
              <a:ext uri="{FF2B5EF4-FFF2-40B4-BE49-F238E27FC236}">
                <a16:creationId xmlns:a16="http://schemas.microsoft.com/office/drawing/2014/main" id="{9D97B39B-ED6B-4269-B007-B4CBAD5FD8E4}"/>
              </a:ext>
            </a:extLst>
          </p:cNvPr>
          <p:cNvGraphicFramePr>
            <a:graphicFrameLocks noGrp="1"/>
          </p:cNvGraphicFramePr>
          <p:nvPr>
            <p:extLst>
              <p:ext uri="{D42A27DB-BD31-4B8C-83A1-F6EECF244321}">
                <p14:modId xmlns:p14="http://schemas.microsoft.com/office/powerpoint/2010/main" val="3529028135"/>
              </p:ext>
            </p:extLst>
          </p:nvPr>
        </p:nvGraphicFramePr>
        <p:xfrm>
          <a:off x="1813560" y="5263325"/>
          <a:ext cx="856488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942442235"/>
                    </a:ext>
                  </a:extLst>
                </a:gridCol>
                <a:gridCol w="1625600">
                  <a:extLst>
                    <a:ext uri="{9D8B030D-6E8A-4147-A177-3AD203B41FA5}">
                      <a16:colId xmlns:a16="http://schemas.microsoft.com/office/drawing/2014/main" val="4149676961"/>
                    </a:ext>
                  </a:extLst>
                </a:gridCol>
                <a:gridCol w="1625600">
                  <a:extLst>
                    <a:ext uri="{9D8B030D-6E8A-4147-A177-3AD203B41FA5}">
                      <a16:colId xmlns:a16="http://schemas.microsoft.com/office/drawing/2014/main" val="875238016"/>
                    </a:ext>
                  </a:extLst>
                </a:gridCol>
                <a:gridCol w="1625600">
                  <a:extLst>
                    <a:ext uri="{9D8B030D-6E8A-4147-A177-3AD203B41FA5}">
                      <a16:colId xmlns:a16="http://schemas.microsoft.com/office/drawing/2014/main" val="3013369765"/>
                    </a:ext>
                  </a:extLst>
                </a:gridCol>
                <a:gridCol w="2062480">
                  <a:extLst>
                    <a:ext uri="{9D8B030D-6E8A-4147-A177-3AD203B41FA5}">
                      <a16:colId xmlns:a16="http://schemas.microsoft.com/office/drawing/2014/main" val="911859197"/>
                    </a:ext>
                  </a:extLst>
                </a:gridCol>
              </a:tblGrid>
              <a:tr h="370840">
                <a:tc>
                  <a:txBody>
                    <a:bodyPr/>
                    <a:lstStyle/>
                    <a:p>
                      <a:r>
                        <a:rPr lang="en-US" b="0" dirty="0">
                          <a:solidFill>
                            <a:schemeClr val="tx1"/>
                          </a:solidFill>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b="0" dirty="0">
                          <a:solidFill>
                            <a:schemeClr val="tx1"/>
                          </a:solidFill>
                        </a:rPr>
                        <a:t>Protocol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b="0" dirty="0">
                          <a:solidFill>
                            <a:schemeClr val="tx1"/>
                          </a:solidFill>
                        </a:rPr>
                        <a:t>Port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b="0" dirty="0">
                          <a:solidFill>
                            <a:schemeClr val="tx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b="0" dirty="0">
                          <a:solidFill>
                            <a:schemeClr val="tx1"/>
                          </a:solidFill>
                        </a:rPr>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5097302"/>
                  </a:ext>
                </a:extLst>
              </a:tr>
              <a:tr h="370840">
                <a:tc>
                  <a:txBody>
                    <a:bodyPr/>
                    <a:lstStyle/>
                    <a:p>
                      <a:r>
                        <a:rPr lang="en-US" dirty="0"/>
                        <a:t>HTTP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Anywhere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Allow web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52565"/>
                  </a:ext>
                </a:extLst>
              </a:tr>
            </a:tbl>
          </a:graphicData>
        </a:graphic>
      </p:graphicFrame>
      <p:sp>
        <p:nvSpPr>
          <p:cNvPr id="3" name="Footer Placeholder 2">
            <a:extLst>
              <a:ext uri="{FF2B5EF4-FFF2-40B4-BE49-F238E27FC236}">
                <a16:creationId xmlns:a16="http://schemas.microsoft.com/office/drawing/2014/main" id="{AE1AFAB1-48BB-41F1-BB5E-A6A188EAB7C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A45504D4-DD2C-4E6D-9DE1-BA92D83F45C2}"/>
              </a:ext>
            </a:extLst>
          </p:cNvPr>
          <p:cNvSpPr>
            <a:spLocks noGrp="1"/>
          </p:cNvSpPr>
          <p:nvPr>
            <p:ph type="sldNum" sz="quarter" idx="12"/>
          </p:nvPr>
        </p:nvSpPr>
        <p:spPr/>
        <p:txBody>
          <a:bodyPr/>
          <a:lstStyle/>
          <a:p>
            <a:fld id="{B6A95138-A96E-2F42-A959-2EFD44FE4AB7}" type="slidenum">
              <a:rPr lang="en-US" smtClean="0"/>
              <a:t>31</a:t>
            </a:fld>
            <a:endParaRPr lang="en-US" dirty="0"/>
          </a:p>
        </p:txBody>
      </p:sp>
    </p:spTree>
    <p:custDataLst>
      <p:tags r:id="rId1"/>
    </p:custDataLst>
    <p:extLst>
      <p:ext uri="{BB962C8B-B14F-4D97-AF65-F5344CB8AC3E}">
        <p14:creationId xmlns:p14="http://schemas.microsoft.com/office/powerpoint/2010/main" val="285360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0B99-3251-ED4E-989A-544C4A63353F}"/>
              </a:ext>
            </a:extLst>
          </p:cNvPr>
          <p:cNvSpPr>
            <a:spLocks noGrp="1"/>
          </p:cNvSpPr>
          <p:nvPr>
            <p:ph type="title"/>
          </p:nvPr>
        </p:nvSpPr>
        <p:spPr/>
        <p:txBody>
          <a:bodyPr/>
          <a:lstStyle/>
          <a:p>
            <a:r>
              <a:rPr lang="en-US" dirty="0"/>
              <a:t>Chaining security groups</a:t>
            </a:r>
          </a:p>
        </p:txBody>
      </p:sp>
      <p:grpSp>
        <p:nvGrpSpPr>
          <p:cNvPr id="3" name="Group 2" descr="examples of inbound rules for the web tier, application tier, and database tier security groups. there are arrows that point from the web tier security group to the application tier security group, and from the application tier security group to the database tier security group.">
            <a:extLst>
              <a:ext uri="{FF2B5EF4-FFF2-40B4-BE49-F238E27FC236}">
                <a16:creationId xmlns:a16="http://schemas.microsoft.com/office/drawing/2014/main" id="{43320766-BFCC-4532-B5E5-7E9B270DFD27}"/>
              </a:ext>
            </a:extLst>
          </p:cNvPr>
          <p:cNvGrpSpPr/>
          <p:nvPr/>
        </p:nvGrpSpPr>
        <p:grpSpPr>
          <a:xfrm>
            <a:off x="1148611" y="1317928"/>
            <a:ext cx="9894779" cy="4898151"/>
            <a:chOff x="253508" y="1217448"/>
            <a:chExt cx="9894779" cy="4898151"/>
          </a:xfrm>
        </p:grpSpPr>
        <p:grpSp>
          <p:nvGrpSpPr>
            <p:cNvPr id="25" name="Group 24">
              <a:extLst>
                <a:ext uri="{FF2B5EF4-FFF2-40B4-BE49-F238E27FC236}">
                  <a16:creationId xmlns:a16="http://schemas.microsoft.com/office/drawing/2014/main" id="{0D468BFC-B0A0-4553-A1A4-FAA4C69897A9}"/>
                </a:ext>
              </a:extLst>
            </p:cNvPr>
            <p:cNvGrpSpPr/>
            <p:nvPr/>
          </p:nvGrpSpPr>
          <p:grpSpPr>
            <a:xfrm>
              <a:off x="5584779" y="4208687"/>
              <a:ext cx="1645920" cy="1280160"/>
              <a:chOff x="4092024" y="3375670"/>
              <a:chExt cx="1645920" cy="1280160"/>
            </a:xfrm>
          </p:grpSpPr>
          <p:sp>
            <p:nvSpPr>
              <p:cNvPr id="26" name="Rectangle 25">
                <a:extLst>
                  <a:ext uri="{FF2B5EF4-FFF2-40B4-BE49-F238E27FC236}">
                    <a16:creationId xmlns:a16="http://schemas.microsoft.com/office/drawing/2014/main" id="{48F6FD39-ACA7-42AD-8030-17EE6EE5BEF9}"/>
                  </a:ext>
                </a:extLst>
              </p:cNvPr>
              <p:cNvSpPr/>
              <p:nvPr/>
            </p:nvSpPr>
            <p:spPr>
              <a:xfrm>
                <a:off x="4092024" y="3375670"/>
                <a:ext cx="1645920"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Database tier</a:t>
                </a:r>
                <a:b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27" name="Graphic 26">
                <a:extLst>
                  <a:ext uri="{FF2B5EF4-FFF2-40B4-BE49-F238E27FC236}">
                    <a16:creationId xmlns:a16="http://schemas.microsoft.com/office/drawing/2014/main" id="{A3C2EBB0-3A8D-4043-818E-1E00D1F36FE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384" y="4091988"/>
                <a:ext cx="457200" cy="457200"/>
              </a:xfrm>
              <a:prstGeom prst="rect">
                <a:avLst/>
              </a:prstGeom>
            </p:spPr>
          </p:pic>
        </p:grpSp>
        <p:grpSp>
          <p:nvGrpSpPr>
            <p:cNvPr id="16" name="Group 15">
              <a:extLst>
                <a:ext uri="{FF2B5EF4-FFF2-40B4-BE49-F238E27FC236}">
                  <a16:creationId xmlns:a16="http://schemas.microsoft.com/office/drawing/2014/main" id="{1725448D-B26A-443B-9BC1-FCF3B914FB3C}"/>
                </a:ext>
              </a:extLst>
            </p:cNvPr>
            <p:cNvGrpSpPr/>
            <p:nvPr/>
          </p:nvGrpSpPr>
          <p:grpSpPr>
            <a:xfrm>
              <a:off x="5584779" y="1236725"/>
              <a:ext cx="1645920" cy="1280160"/>
              <a:chOff x="4092024" y="1628051"/>
              <a:chExt cx="1645920" cy="1280160"/>
            </a:xfrm>
          </p:grpSpPr>
          <p:sp>
            <p:nvSpPr>
              <p:cNvPr id="35" name="Rectangle 34">
                <a:extLst>
                  <a:ext uri="{FF2B5EF4-FFF2-40B4-BE49-F238E27FC236}">
                    <a16:creationId xmlns:a16="http://schemas.microsoft.com/office/drawing/2014/main" id="{B575DF2B-9819-4607-9FB2-BBEFD90ABA8E}"/>
                  </a:ext>
                </a:extLst>
              </p:cNvPr>
              <p:cNvSpPr/>
              <p:nvPr/>
            </p:nvSpPr>
            <p:spPr>
              <a:xfrm>
                <a:off x="4092024" y="1628051"/>
                <a:ext cx="1645920"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rgbClr val="DF3312"/>
                    </a:solidFill>
                    <a:latin typeface="Amazon Ember Light" panose="020B0403020204020204" pitchFamily="34" charset="0"/>
                    <a:ea typeface="Amazon Ember Light" panose="020B0403020204020204" pitchFamily="34" charset="0"/>
                    <a:cs typeface="Amazon Ember Light" panose="020B0403020204020204" pitchFamily="34" charset="0"/>
                  </a:rPr>
                  <a:t>Web tier s</a:t>
                </a:r>
                <a:r>
                  <a:rPr kumimoji="0" lang="en-US" sz="1600" b="0" i="0" u="none" strike="noStrike" kern="0" cap="none" spc="0" normalizeH="0" baseline="0" noProof="0" dirty="0" err="1">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ecurity</a:t>
                </a: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group</a:t>
                </a:r>
              </a:p>
            </p:txBody>
          </p:sp>
          <p:pic>
            <p:nvPicPr>
              <p:cNvPr id="36" name="Graphic 35">
                <a:extLst>
                  <a:ext uri="{FF2B5EF4-FFF2-40B4-BE49-F238E27FC236}">
                    <a16:creationId xmlns:a16="http://schemas.microsoft.com/office/drawing/2014/main" id="{BA8161C7-4760-42AF-BAB0-59FC125E772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384" y="2341347"/>
                <a:ext cx="457200" cy="457200"/>
              </a:xfrm>
              <a:prstGeom prst="rect">
                <a:avLst/>
              </a:prstGeom>
            </p:spPr>
          </p:pic>
        </p:grpSp>
        <p:grpSp>
          <p:nvGrpSpPr>
            <p:cNvPr id="17" name="Group 16">
              <a:extLst>
                <a:ext uri="{FF2B5EF4-FFF2-40B4-BE49-F238E27FC236}">
                  <a16:creationId xmlns:a16="http://schemas.microsoft.com/office/drawing/2014/main" id="{9B43BB11-B436-4095-BC90-AD7F297527CE}"/>
                </a:ext>
              </a:extLst>
            </p:cNvPr>
            <p:cNvGrpSpPr/>
            <p:nvPr/>
          </p:nvGrpSpPr>
          <p:grpSpPr>
            <a:xfrm>
              <a:off x="5584779" y="2722706"/>
              <a:ext cx="1645920" cy="1280160"/>
              <a:chOff x="4092024" y="3375670"/>
              <a:chExt cx="1645920" cy="1280160"/>
            </a:xfrm>
          </p:grpSpPr>
          <p:sp>
            <p:nvSpPr>
              <p:cNvPr id="38" name="Rectangle 37">
                <a:extLst>
                  <a:ext uri="{FF2B5EF4-FFF2-40B4-BE49-F238E27FC236}">
                    <a16:creationId xmlns:a16="http://schemas.microsoft.com/office/drawing/2014/main" id="{9138D084-4778-4A18-B81C-2842A66DE8EA}"/>
                  </a:ext>
                </a:extLst>
              </p:cNvPr>
              <p:cNvSpPr/>
              <p:nvPr/>
            </p:nvSpPr>
            <p:spPr>
              <a:xfrm>
                <a:off x="4092024" y="3375670"/>
                <a:ext cx="1645920" cy="128016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tier</a:t>
                </a:r>
                <a:b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39" name="Graphic 38">
                <a:extLst>
                  <a:ext uri="{FF2B5EF4-FFF2-40B4-BE49-F238E27FC236}">
                    <a16:creationId xmlns:a16="http://schemas.microsoft.com/office/drawing/2014/main" id="{26119F91-56EF-4BBF-972C-9AE040CDCCC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384" y="4091988"/>
                <a:ext cx="457200" cy="457200"/>
              </a:xfrm>
              <a:prstGeom prst="rect">
                <a:avLst/>
              </a:prstGeom>
            </p:spPr>
          </p:pic>
        </p:grpSp>
        <p:sp>
          <p:nvSpPr>
            <p:cNvPr id="60" name="TextBox 37">
              <a:extLst>
                <a:ext uri="{FF2B5EF4-FFF2-40B4-BE49-F238E27FC236}">
                  <a16:creationId xmlns:a16="http://schemas.microsoft.com/office/drawing/2014/main" id="{39CD0D01-3731-4942-9618-9B966CA7C66E}"/>
                </a:ext>
              </a:extLst>
            </p:cNvPr>
            <p:cNvSpPr txBox="1">
              <a:spLocks noChangeArrowheads="1"/>
            </p:cNvSpPr>
            <p:nvPr/>
          </p:nvSpPr>
          <p:spPr bwMode="auto">
            <a:xfrm>
              <a:off x="267450" y="1217448"/>
              <a:ext cx="4023195" cy="1323439"/>
            </a:xfrm>
            <a:prstGeom prst="rect">
              <a:avLst/>
            </a:prstGeom>
            <a:noFill/>
            <a:ln w="9525">
              <a:solidFill>
                <a:schemeClr val="accent1"/>
              </a:solidFill>
              <a:miter lim="800000"/>
              <a:headEnd/>
              <a:tailEnd/>
            </a:ln>
          </p:spPr>
          <p:txBody>
            <a:bodyPr wrap="square">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Inbound rules</a:t>
              </a:r>
            </a:p>
            <a:p>
              <a:r>
                <a:rPr lang="en-US" sz="1600" dirty="0">
                  <a:ea typeface="Amazon Ember" panose="020B0603020204020204" pitchFamily="34" charset="0"/>
                  <a:cs typeface="Amazon Ember" panose="020B0603020204020204" pitchFamily="34" charset="0"/>
                </a:rPr>
                <a:t>Allow:</a:t>
              </a:r>
              <a:r>
                <a:rPr lang="en-US" sz="1600" dirty="0">
                  <a:ea typeface="Amazon Ember Light" panose="020B0403020204020204" pitchFamily="34" charset="0"/>
                  <a:cs typeface="Amazon Ember Light" panose="020B0403020204020204" pitchFamily="34" charset="0"/>
                </a:rPr>
                <a:t> HTTP (port 80) or HTTPS (port 443)</a:t>
              </a:r>
            </a:p>
            <a:p>
              <a:r>
                <a:rPr lang="en-US" sz="1600" dirty="0">
                  <a:ea typeface="Amazon Ember" panose="020B0603020204020204" pitchFamily="34" charset="0"/>
                  <a:cs typeface="Amazon Ember" panose="020B0603020204020204" pitchFamily="34" charset="0"/>
                </a:rPr>
                <a:t>Source</a:t>
              </a:r>
              <a:r>
                <a:rPr lang="en-US" sz="1600" dirty="0">
                  <a:ea typeface="Amazon Ember Light" panose="020B0403020204020204" pitchFamily="34" charset="0"/>
                  <a:cs typeface="Amazon Ember Light" panose="020B0403020204020204" pitchFamily="34" charset="0"/>
                </a:rPr>
                <a:t>: 0.0.0.0/0 (any)</a:t>
              </a:r>
            </a:p>
            <a:p>
              <a:r>
                <a:rPr lang="en-US" sz="1600" dirty="0">
                  <a:ea typeface="Amazon Ember" panose="020B0603020204020204" pitchFamily="34" charset="0"/>
                  <a:cs typeface="Amazon Ember" panose="020B0603020204020204" pitchFamily="34" charset="0"/>
                </a:rPr>
                <a:t>Allow:</a:t>
              </a:r>
              <a:r>
                <a:rPr lang="en-US" sz="1600" dirty="0">
                  <a:ea typeface="Amazon Ember Light" panose="020B0403020204020204" pitchFamily="34" charset="0"/>
                  <a:cs typeface="Amazon Ember Light" panose="020B0403020204020204" pitchFamily="34" charset="0"/>
                </a:rPr>
                <a:t> SSH (port 22) to Web tier</a:t>
              </a:r>
            </a:p>
            <a:p>
              <a:r>
                <a:rPr lang="en-US" sz="1600" dirty="0">
                  <a:ea typeface="Amazon Ember" panose="020B0603020204020204" pitchFamily="34" charset="0"/>
                  <a:cs typeface="Amazon Ember" panose="020B0603020204020204" pitchFamily="34" charset="0"/>
                </a:rPr>
                <a:t>Source</a:t>
              </a:r>
              <a:r>
                <a:rPr lang="en-US" sz="1600" dirty="0">
                  <a:ea typeface="Amazon Ember Light" panose="020B0403020204020204" pitchFamily="34" charset="0"/>
                  <a:cs typeface="Amazon Ember Light" panose="020B0403020204020204" pitchFamily="34" charset="0"/>
                </a:rPr>
                <a: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Corporate IP range</a:t>
              </a:r>
            </a:p>
          </p:txBody>
        </p:sp>
        <p:sp>
          <p:nvSpPr>
            <p:cNvPr id="61" name="TextBox 37">
              <a:extLst>
                <a:ext uri="{FF2B5EF4-FFF2-40B4-BE49-F238E27FC236}">
                  <a16:creationId xmlns:a16="http://schemas.microsoft.com/office/drawing/2014/main" id="{3A2CB4D3-BC3A-B14B-B137-C94E636E1B29}"/>
                </a:ext>
              </a:extLst>
            </p:cNvPr>
            <p:cNvSpPr txBox="1">
              <a:spLocks noChangeArrowheads="1"/>
            </p:cNvSpPr>
            <p:nvPr/>
          </p:nvSpPr>
          <p:spPr bwMode="auto">
            <a:xfrm>
              <a:off x="7682838" y="2006985"/>
              <a:ext cx="2465449" cy="1107996"/>
            </a:xfrm>
            <a:prstGeom prst="rect">
              <a:avLst/>
            </a:prstGeom>
            <a:noFill/>
            <a:ln w="9525">
              <a:solidFill>
                <a:schemeClr val="accent1"/>
              </a:solidFill>
              <a:miter lim="800000"/>
              <a:headEnd/>
              <a:tailEnd/>
            </a:ln>
          </p:spPr>
          <p:txBody>
            <a:bodyPr wrap="square">
              <a:spAutoFit/>
            </a:bodyPr>
            <a:lstStyle/>
            <a:p>
              <a:r>
                <a:rPr lang="en-US" dirty="0">
                  <a:latin typeface="Amazon Ember" panose="02000000000000000000" pitchFamily="2" charset="0"/>
                  <a:ea typeface="Amazon Ember" panose="02000000000000000000" pitchFamily="2" charset="0"/>
                  <a:cs typeface="Amazon Ember Light" panose="020B0403020204020204" pitchFamily="34" charset="0"/>
                </a:rPr>
                <a:t>Inbound rule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Allow: HTTP (port 8000) (application specific)</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Source: Web tier</a:t>
              </a:r>
            </a:p>
          </p:txBody>
        </p:sp>
        <p:sp>
          <p:nvSpPr>
            <p:cNvPr id="62" name="TextBox 37">
              <a:extLst>
                <a:ext uri="{FF2B5EF4-FFF2-40B4-BE49-F238E27FC236}">
                  <a16:creationId xmlns:a16="http://schemas.microsoft.com/office/drawing/2014/main" id="{22A05FF4-CA90-F449-AC59-2670EE54D0C6}"/>
                </a:ext>
              </a:extLst>
            </p:cNvPr>
            <p:cNvSpPr txBox="1">
              <a:spLocks noChangeArrowheads="1"/>
            </p:cNvSpPr>
            <p:nvPr/>
          </p:nvSpPr>
          <p:spPr bwMode="auto">
            <a:xfrm>
              <a:off x="7682838" y="3777800"/>
              <a:ext cx="2465449" cy="861774"/>
            </a:xfrm>
            <a:prstGeom prst="rect">
              <a:avLst/>
            </a:prstGeom>
            <a:noFill/>
            <a:ln w="9525">
              <a:solidFill>
                <a:schemeClr val="accent1"/>
              </a:solidFill>
              <a:miter lim="800000"/>
              <a:headEnd/>
              <a:tailEnd/>
            </a:ln>
          </p:spPr>
          <p:txBody>
            <a:bodyPr wrap="square">
              <a:spAutoFit/>
            </a:bodyPr>
            <a:lstStyle/>
            <a:p>
              <a:r>
                <a:rPr lang="en-US" dirty="0">
                  <a:latin typeface="Amazon Ember" panose="02000000000000000000" pitchFamily="2" charset="0"/>
                  <a:ea typeface="Amazon Ember" panose="02000000000000000000" pitchFamily="2" charset="0"/>
                  <a:cs typeface="Amazon Ember Light" panose="020B0403020204020204" pitchFamily="34" charset="0"/>
                </a:rPr>
                <a:t>Inbound rule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Allow: TCP port 3306</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Source: Application tier</a:t>
              </a:r>
            </a:p>
          </p:txBody>
        </p:sp>
        <p:sp>
          <p:nvSpPr>
            <p:cNvPr id="66" name="Curved Left Arrow 65">
              <a:extLst>
                <a:ext uri="{FF2B5EF4-FFF2-40B4-BE49-F238E27FC236}">
                  <a16:creationId xmlns:a16="http://schemas.microsoft.com/office/drawing/2014/main" id="{A5C64669-4862-EA40-8F0F-11A1E23B707E}"/>
                </a:ext>
              </a:extLst>
            </p:cNvPr>
            <p:cNvSpPr/>
            <p:nvPr/>
          </p:nvSpPr>
          <p:spPr>
            <a:xfrm>
              <a:off x="7009286" y="1965567"/>
              <a:ext cx="457200" cy="1554480"/>
            </a:xfrm>
            <a:prstGeom prst="curvedLef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Curved Left Arrow 66">
              <a:extLst>
                <a:ext uri="{FF2B5EF4-FFF2-40B4-BE49-F238E27FC236}">
                  <a16:creationId xmlns:a16="http://schemas.microsoft.com/office/drawing/2014/main" id="{B964B5FC-1082-124A-B053-5DB64E4CABAB}"/>
                </a:ext>
              </a:extLst>
            </p:cNvPr>
            <p:cNvSpPr/>
            <p:nvPr/>
          </p:nvSpPr>
          <p:spPr>
            <a:xfrm>
              <a:off x="7009286" y="3625966"/>
              <a:ext cx="457200" cy="1554480"/>
            </a:xfrm>
            <a:prstGeom prst="curvedLef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Arrow: Right 14">
              <a:extLst>
                <a:ext uri="{FF2B5EF4-FFF2-40B4-BE49-F238E27FC236}">
                  <a16:creationId xmlns:a16="http://schemas.microsoft.com/office/drawing/2014/main" id="{EF756B71-3723-4269-8C73-5BE8D64EAD89}"/>
                </a:ext>
              </a:extLst>
            </p:cNvPr>
            <p:cNvSpPr/>
            <p:nvPr/>
          </p:nvSpPr>
          <p:spPr>
            <a:xfrm>
              <a:off x="4480512" y="1742007"/>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37">
              <a:extLst>
                <a:ext uri="{FF2B5EF4-FFF2-40B4-BE49-F238E27FC236}">
                  <a16:creationId xmlns:a16="http://schemas.microsoft.com/office/drawing/2014/main" id="{ADB94B25-8FFC-4066-88CF-F25859723BCD}"/>
                </a:ext>
              </a:extLst>
            </p:cNvPr>
            <p:cNvSpPr txBox="1">
              <a:spLocks noChangeArrowheads="1"/>
            </p:cNvSpPr>
            <p:nvPr/>
          </p:nvSpPr>
          <p:spPr bwMode="auto">
            <a:xfrm>
              <a:off x="253508" y="4433269"/>
              <a:ext cx="3845731" cy="830997"/>
            </a:xfrm>
            <a:prstGeom prst="rect">
              <a:avLst/>
            </a:prstGeom>
            <a:noFill/>
            <a:ln w="9525">
              <a:solidFill>
                <a:schemeClr val="accent1"/>
              </a:solidFill>
              <a:miter lim="800000"/>
              <a:headEnd/>
              <a:tailEnd/>
            </a:ln>
          </p:spPr>
          <p:txBody>
            <a:bodyPr wrap="square">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Inbound rule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Allow: SSH (port 22) to Database tier Source: Corporate IP range</a:t>
              </a:r>
            </a:p>
          </p:txBody>
        </p:sp>
        <p:sp>
          <p:nvSpPr>
            <p:cNvPr id="54" name="Arrow: Right 53">
              <a:extLst>
                <a:ext uri="{FF2B5EF4-FFF2-40B4-BE49-F238E27FC236}">
                  <a16:creationId xmlns:a16="http://schemas.microsoft.com/office/drawing/2014/main" id="{574F7B5F-377F-4E42-85D9-DCE43D319BE4}"/>
                </a:ext>
              </a:extLst>
            </p:cNvPr>
            <p:cNvSpPr/>
            <p:nvPr/>
          </p:nvSpPr>
          <p:spPr>
            <a:xfrm>
              <a:off x="4480512" y="3225626"/>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37">
              <a:extLst>
                <a:ext uri="{FF2B5EF4-FFF2-40B4-BE49-F238E27FC236}">
                  <a16:creationId xmlns:a16="http://schemas.microsoft.com/office/drawing/2014/main" id="{DA315F77-4C0B-468B-998D-5239EFBA1947}"/>
                </a:ext>
              </a:extLst>
            </p:cNvPr>
            <p:cNvSpPr txBox="1">
              <a:spLocks noChangeArrowheads="1"/>
            </p:cNvSpPr>
            <p:nvPr/>
          </p:nvSpPr>
          <p:spPr bwMode="auto">
            <a:xfrm>
              <a:off x="267450" y="2947288"/>
              <a:ext cx="3691675" cy="830997"/>
            </a:xfrm>
            <a:prstGeom prst="rect">
              <a:avLst/>
            </a:prstGeom>
            <a:noFill/>
            <a:ln w="9525">
              <a:solidFill>
                <a:schemeClr val="accent1"/>
              </a:solidFill>
              <a:miter lim="800000"/>
              <a:headEnd/>
              <a:tailEnd/>
            </a:ln>
          </p:spPr>
          <p:txBody>
            <a:bodyPr wrap="square">
              <a:spAutoFit/>
            </a:bodyPr>
            <a:lstStyle/>
            <a:p>
              <a:r>
                <a:rPr lang="en-US" sz="1600">
                  <a:latin typeface="Amazon Ember" panose="02000000000000000000" pitchFamily="2" charset="0"/>
                  <a:ea typeface="Amazon Ember" panose="02000000000000000000" pitchFamily="2" charset="0"/>
                  <a:cs typeface="Amazon Ember Light" panose="020B0403020204020204" pitchFamily="34" charset="0"/>
                </a:rPr>
                <a:t>Inbound rule</a:t>
              </a:r>
              <a:endParaRPr lang="en-US" sz="1600" dirty="0">
                <a:latin typeface="Amazon Ember" panose="02000000000000000000" pitchFamily="2" charset="0"/>
                <a:ea typeface="Amazon Ember" panose="02000000000000000000" pitchFamily="2" charset="0"/>
                <a:cs typeface="Amazon Ember Light" panose="020B0403020204020204" pitchFamily="34" charset="0"/>
              </a:endParaRP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Allow: SSH (port 22) to Application tier Source: Corporate IP range</a:t>
              </a:r>
            </a:p>
          </p:txBody>
        </p:sp>
        <p:sp>
          <p:nvSpPr>
            <p:cNvPr id="56" name="Arrow: Right 55">
              <a:extLst>
                <a:ext uri="{FF2B5EF4-FFF2-40B4-BE49-F238E27FC236}">
                  <a16:creationId xmlns:a16="http://schemas.microsoft.com/office/drawing/2014/main" id="{014E7450-FD03-4017-8599-D09A9F9496CA}"/>
                </a:ext>
              </a:extLst>
            </p:cNvPr>
            <p:cNvSpPr/>
            <p:nvPr/>
          </p:nvSpPr>
          <p:spPr>
            <a:xfrm>
              <a:off x="4480512" y="4711607"/>
              <a:ext cx="914400" cy="274320"/>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B5507C-20A3-4F88-9A91-5C246034C46B}"/>
                </a:ext>
              </a:extLst>
            </p:cNvPr>
            <p:cNvSpPr txBox="1"/>
            <p:nvPr/>
          </p:nvSpPr>
          <p:spPr>
            <a:xfrm>
              <a:off x="1354755" y="5530824"/>
              <a:ext cx="1848583" cy="584775"/>
            </a:xfrm>
            <a:prstGeom prst="rect">
              <a:avLst/>
            </a:prstGeom>
            <a:solidFill>
              <a:schemeClr val="accent3">
                <a:lumMod val="20000"/>
                <a:lumOff val="80000"/>
              </a:schemeClr>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All other ports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blocked by default</a:t>
              </a:r>
            </a:p>
          </p:txBody>
        </p:sp>
      </p:grpSp>
      <p:sp>
        <p:nvSpPr>
          <p:cNvPr id="6" name="Footer Placeholder 5">
            <a:extLst>
              <a:ext uri="{FF2B5EF4-FFF2-40B4-BE49-F238E27FC236}">
                <a16:creationId xmlns:a16="http://schemas.microsoft.com/office/drawing/2014/main" id="{2D77065F-A3E5-4187-A68B-0013801790A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7F660948-573A-49F8-9B1A-F9819CC283B6}"/>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1405524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1919-AEB2-8D4A-800D-22C85958CFE7}"/>
              </a:ext>
            </a:extLst>
          </p:cNvPr>
          <p:cNvSpPr>
            <a:spLocks noGrp="1"/>
          </p:cNvSpPr>
          <p:nvPr>
            <p:ph type="title"/>
          </p:nvPr>
        </p:nvSpPr>
        <p:spPr/>
        <p:txBody>
          <a:bodyPr/>
          <a:lstStyle/>
          <a:p>
            <a:r>
              <a:rPr lang="en-US" dirty="0"/>
              <a:t>Network access control lists (network ACLs)</a:t>
            </a:r>
          </a:p>
        </p:txBody>
      </p:sp>
      <p:sp>
        <p:nvSpPr>
          <p:cNvPr id="4" name="Content Placeholder 3">
            <a:extLst>
              <a:ext uri="{FF2B5EF4-FFF2-40B4-BE49-F238E27FC236}">
                <a16:creationId xmlns:a16="http://schemas.microsoft.com/office/drawing/2014/main" id="{ACD16E67-232E-452A-87E4-84BD736C8D49}"/>
              </a:ext>
            </a:extLst>
          </p:cNvPr>
          <p:cNvSpPr>
            <a:spLocks noGrp="1"/>
          </p:cNvSpPr>
          <p:nvPr>
            <p:ph idx="1"/>
          </p:nvPr>
        </p:nvSpPr>
        <p:spPr/>
        <p:txBody>
          <a:bodyPr/>
          <a:lstStyle/>
          <a:p>
            <a:pPr>
              <a:buClr>
                <a:schemeClr val="tx1"/>
              </a:buClr>
            </a:pPr>
            <a:r>
              <a:rPr lang="en-US" dirty="0"/>
              <a:t>Act at the </a:t>
            </a:r>
            <a:r>
              <a:rPr lang="en-US" dirty="0">
                <a:solidFill>
                  <a:schemeClr val="accent5"/>
                </a:solidFill>
                <a:latin typeface="Amazon Ember" panose="02000000000000000000" pitchFamily="2" charset="0"/>
                <a:ea typeface="Amazon Ember" panose="02000000000000000000" pitchFamily="2" charset="0"/>
              </a:rPr>
              <a:t>subnet level</a:t>
            </a:r>
          </a:p>
          <a:p>
            <a:pPr>
              <a:buClr>
                <a:schemeClr val="tx1"/>
              </a:buClr>
            </a:pPr>
            <a:r>
              <a:rPr lang="en-US" dirty="0">
                <a:solidFill>
                  <a:schemeClr val="accent5"/>
                </a:solidFill>
                <a:latin typeface="Amazon Ember" panose="02000000000000000000" pitchFamily="2" charset="0"/>
                <a:ea typeface="Amazon Ember" panose="02000000000000000000" pitchFamily="2" charset="0"/>
              </a:rPr>
              <a:t>Allow all inbound and outbound traffic </a:t>
            </a:r>
            <a:r>
              <a:rPr lang="en-US" dirty="0"/>
              <a:t>by default</a:t>
            </a:r>
          </a:p>
          <a:p>
            <a:pPr>
              <a:buClr>
                <a:schemeClr val="tx1"/>
              </a:buClr>
            </a:pPr>
            <a:r>
              <a:rPr lang="en-US" dirty="0"/>
              <a:t>Are </a:t>
            </a:r>
            <a:r>
              <a:rPr lang="en-US" dirty="0">
                <a:solidFill>
                  <a:schemeClr val="accent5"/>
                </a:solidFill>
                <a:latin typeface="Amazon Ember" panose="02000000000000000000" pitchFamily="2" charset="0"/>
                <a:ea typeface="Amazon Ember" panose="02000000000000000000" pitchFamily="2" charset="0"/>
              </a:rPr>
              <a:t>stateless firewalls</a:t>
            </a:r>
            <a:r>
              <a:rPr lang="en-US" dirty="0">
                <a:latin typeface="Amazon Ember" panose="02000000000000000000" pitchFamily="2" charset="0"/>
                <a:ea typeface="Amazon Ember" panose="02000000000000000000" pitchFamily="2" charset="0"/>
              </a:rPr>
              <a:t> </a:t>
            </a:r>
            <a:r>
              <a:rPr lang="en-US" dirty="0"/>
              <a:t>that require explicit rules for both inbound and outbound traffic</a:t>
            </a:r>
          </a:p>
        </p:txBody>
      </p:sp>
      <p:grpSp>
        <p:nvGrpSpPr>
          <p:cNvPr id="9" name="Group 8" descr="architecture diagram of a vpc with a public subnet that contains an ec2 instance and a network access control list.">
            <a:extLst>
              <a:ext uri="{FF2B5EF4-FFF2-40B4-BE49-F238E27FC236}">
                <a16:creationId xmlns:a16="http://schemas.microsoft.com/office/drawing/2014/main" id="{9382A1AA-AF32-46E2-9A44-2A2E68B86405}"/>
              </a:ext>
            </a:extLst>
          </p:cNvPr>
          <p:cNvGrpSpPr/>
          <p:nvPr/>
        </p:nvGrpSpPr>
        <p:grpSpPr>
          <a:xfrm>
            <a:off x="6978765" y="1625496"/>
            <a:ext cx="4756296" cy="2286000"/>
            <a:chOff x="7268698" y="1625496"/>
            <a:chExt cx="4756296" cy="2286000"/>
          </a:xfrm>
        </p:grpSpPr>
        <p:sp>
          <p:nvSpPr>
            <p:cNvPr id="33" name="Rectangle 32">
              <a:extLst>
                <a:ext uri="{FF2B5EF4-FFF2-40B4-BE49-F238E27FC236}">
                  <a16:creationId xmlns:a16="http://schemas.microsoft.com/office/drawing/2014/main" id="{570D820B-E151-4FA3-A019-281CEF063FD4}"/>
                </a:ext>
              </a:extLst>
            </p:cNvPr>
            <p:cNvSpPr/>
            <p:nvPr/>
          </p:nvSpPr>
          <p:spPr>
            <a:xfrm>
              <a:off x="7268698" y="1625496"/>
              <a:ext cx="3108960" cy="2286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34" name="Graphic 33">
              <a:extLst>
                <a:ext uri="{FF2B5EF4-FFF2-40B4-BE49-F238E27FC236}">
                  <a16:creationId xmlns:a16="http://schemas.microsoft.com/office/drawing/2014/main" id="{3F25B496-4ADE-4404-A2E1-99EDEDB93EA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8700" y="1625496"/>
              <a:ext cx="457200" cy="457200"/>
            </a:xfrm>
            <a:prstGeom prst="rect">
              <a:avLst/>
            </a:prstGeom>
          </p:spPr>
        </p:pic>
        <p:pic>
          <p:nvPicPr>
            <p:cNvPr id="35" name="Graphic 34">
              <a:extLst>
                <a:ext uri="{FF2B5EF4-FFF2-40B4-BE49-F238E27FC236}">
                  <a16:creationId xmlns:a16="http://schemas.microsoft.com/office/drawing/2014/main" id="{F5F6437D-D294-4B19-BF96-E0497321BBD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3366" y="2796259"/>
              <a:ext cx="731520" cy="731520"/>
            </a:xfrm>
            <a:prstGeom prst="rect">
              <a:avLst/>
            </a:prstGeom>
          </p:spPr>
        </p:pic>
        <p:pic>
          <p:nvPicPr>
            <p:cNvPr id="36" name="Graphic 35">
              <a:extLst>
                <a:ext uri="{FF2B5EF4-FFF2-40B4-BE49-F238E27FC236}">
                  <a16:creationId xmlns:a16="http://schemas.microsoft.com/office/drawing/2014/main" id="{23087131-1AD1-4E7D-ACDB-CAE997AEA7D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9942" y="2796259"/>
              <a:ext cx="731520" cy="731520"/>
            </a:xfrm>
            <a:prstGeom prst="rect">
              <a:avLst/>
            </a:prstGeom>
          </p:spPr>
        </p:pic>
        <p:sp>
          <p:nvSpPr>
            <p:cNvPr id="37" name="TextBox 36">
              <a:extLst>
                <a:ext uri="{FF2B5EF4-FFF2-40B4-BE49-F238E27FC236}">
                  <a16:creationId xmlns:a16="http://schemas.microsoft.com/office/drawing/2014/main" id="{E67CFC26-BFF6-434B-A9D8-89743C323563}"/>
                </a:ext>
              </a:extLst>
            </p:cNvPr>
            <p:cNvSpPr txBox="1"/>
            <p:nvPr/>
          </p:nvSpPr>
          <p:spPr>
            <a:xfrm>
              <a:off x="10670136" y="3401295"/>
              <a:ext cx="135485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ACL</a:t>
              </a:r>
            </a:p>
          </p:txBody>
        </p:sp>
        <p:cxnSp>
          <p:nvCxnSpPr>
            <p:cNvPr id="39" name="Straight Connector 38">
              <a:extLst>
                <a:ext uri="{FF2B5EF4-FFF2-40B4-BE49-F238E27FC236}">
                  <a16:creationId xmlns:a16="http://schemas.microsoft.com/office/drawing/2014/main" id="{9862801A-CFF4-4E47-99BF-E731A69F1170}"/>
                </a:ext>
              </a:extLst>
            </p:cNvPr>
            <p:cNvCxnSpPr>
              <a:cxnSpLocks/>
            </p:cNvCxnSpPr>
            <p:nvPr/>
          </p:nvCxnSpPr>
          <p:spPr>
            <a:xfrm>
              <a:off x="10258800" y="3288503"/>
              <a:ext cx="450246" cy="2392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8394C3-5A22-4CF2-AC61-2BD438AB6030}"/>
                </a:ext>
              </a:extLst>
            </p:cNvPr>
            <p:cNvSpPr/>
            <p:nvPr/>
          </p:nvSpPr>
          <p:spPr>
            <a:xfrm>
              <a:off x="7824292" y="2185369"/>
              <a:ext cx="210312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mj-lt"/>
                  <a:ea typeface="+mn-ea"/>
                  <a:cs typeface="+mn-cs"/>
                </a:rPr>
                <a:t>   Public subnet</a:t>
              </a:r>
            </a:p>
          </p:txBody>
        </p:sp>
        <p:pic>
          <p:nvPicPr>
            <p:cNvPr id="17" name="Graphic 16">
              <a:extLst>
                <a:ext uri="{FF2B5EF4-FFF2-40B4-BE49-F238E27FC236}">
                  <a16:creationId xmlns:a16="http://schemas.microsoft.com/office/drawing/2014/main" id="{41076278-A671-4AF3-8D22-D713DB58B8B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4292" y="2185369"/>
              <a:ext cx="457200" cy="457200"/>
            </a:xfrm>
            <a:prstGeom prst="rect">
              <a:avLst/>
            </a:prstGeom>
          </p:spPr>
        </p:pic>
      </p:grpSp>
      <p:sp>
        <p:nvSpPr>
          <p:cNvPr id="3" name="Footer Placeholder 2">
            <a:extLst>
              <a:ext uri="{FF2B5EF4-FFF2-40B4-BE49-F238E27FC236}">
                <a16:creationId xmlns:a16="http://schemas.microsoft.com/office/drawing/2014/main" id="{75A8FEFB-E9BC-46F8-A470-C914BE4C897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56F21321-3120-4549-A838-56FE8F273D8D}"/>
              </a:ext>
            </a:extLst>
          </p:cNvPr>
          <p:cNvSpPr>
            <a:spLocks noGrp="1"/>
          </p:cNvSpPr>
          <p:nvPr>
            <p:ph type="sldNum" sz="quarter" idx="12"/>
          </p:nvPr>
        </p:nvSpPr>
        <p:spPr/>
        <p:txBody>
          <a:bodyPr/>
          <a:lstStyle/>
          <a:p>
            <a:fld id="{B6A95138-A96E-2F42-A959-2EFD44FE4AB7}" type="slidenum">
              <a:rPr lang="en-US" smtClean="0"/>
              <a:t>33</a:t>
            </a:fld>
            <a:endParaRPr lang="en-US" dirty="0"/>
          </a:p>
        </p:txBody>
      </p:sp>
    </p:spTree>
    <p:custDataLst>
      <p:tags r:id="rId1"/>
    </p:custDataLst>
    <p:extLst>
      <p:ext uri="{BB962C8B-B14F-4D97-AF65-F5344CB8AC3E}">
        <p14:creationId xmlns:p14="http://schemas.microsoft.com/office/powerpoint/2010/main" val="383746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1919-AEB2-8D4A-800D-22C85958CFE7}"/>
              </a:ext>
            </a:extLst>
          </p:cNvPr>
          <p:cNvSpPr>
            <a:spLocks noGrp="1"/>
          </p:cNvSpPr>
          <p:nvPr>
            <p:ph type="title"/>
          </p:nvPr>
        </p:nvSpPr>
        <p:spPr/>
        <p:txBody>
          <a:bodyPr/>
          <a:lstStyle/>
          <a:p>
            <a:r>
              <a:rPr lang="en-US" dirty="0"/>
              <a:t>Custom network ACLs</a:t>
            </a:r>
          </a:p>
        </p:txBody>
      </p:sp>
      <p:sp>
        <p:nvSpPr>
          <p:cNvPr id="10" name="TextBox 9">
            <a:extLst>
              <a:ext uri="{FF2B5EF4-FFF2-40B4-BE49-F238E27FC236}">
                <a16:creationId xmlns:a16="http://schemas.microsoft.com/office/drawing/2014/main" id="{DEBF5C83-3FE8-C543-884D-5F1D1DA56A64}"/>
              </a:ext>
            </a:extLst>
          </p:cNvPr>
          <p:cNvSpPr txBox="1"/>
          <p:nvPr/>
        </p:nvSpPr>
        <p:spPr>
          <a:xfrm>
            <a:off x="2987040" y="1703627"/>
            <a:ext cx="6217920" cy="1200329"/>
          </a:xfrm>
          <a:prstGeom prst="rect">
            <a:avLst/>
          </a:prstGeom>
          <a:noFill/>
        </p:spPr>
        <p:txBody>
          <a:bodyPr wrap="square" rtlCol="0">
            <a:spAutoFit/>
          </a:bodyPr>
          <a:lstStyle/>
          <a:p>
            <a:pPr algn="ctr"/>
            <a:r>
              <a:rPr lang="en-US" sz="2400" dirty="0">
                <a:solidFill>
                  <a:schemeClr val="tx1">
                    <a:lumMod val="85000"/>
                    <a:lumOff val="15000"/>
                  </a:schemeClr>
                </a:solidFill>
                <a:ea typeface="Amazon Ember" panose="020B0603020204020204" pitchFamily="34" charset="0"/>
                <a:cs typeface="Amazon Ember" panose="020B0603020204020204" pitchFamily="34" charset="0"/>
              </a:rPr>
              <a:t>Recommended for </a:t>
            </a:r>
          </a:p>
          <a:p>
            <a:pPr algn="ctr"/>
            <a:r>
              <a:rPr lang="en-US" sz="2400"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specific network security requirements </a:t>
            </a:r>
            <a:r>
              <a:rPr lang="en-US" sz="2400" dirty="0">
                <a:solidFill>
                  <a:schemeClr val="tx1">
                    <a:lumMod val="85000"/>
                    <a:lumOff val="15000"/>
                  </a:schemeClr>
                </a:solidFill>
                <a:ea typeface="Amazon Ember" panose="020B0603020204020204" pitchFamily="34" charset="0"/>
                <a:cs typeface="Amazon Ember" panose="020B0603020204020204" pitchFamily="34" charset="0"/>
              </a:rPr>
              <a:t>only</a:t>
            </a:r>
          </a:p>
        </p:txBody>
      </p:sp>
      <p:grpSp>
        <p:nvGrpSpPr>
          <p:cNvPr id="14" name="Group 13" descr="architecture diagram of a vpc with a public subnet that contains an ec2 instance and a network access control list.">
            <a:extLst>
              <a:ext uri="{FF2B5EF4-FFF2-40B4-BE49-F238E27FC236}">
                <a16:creationId xmlns:a16="http://schemas.microsoft.com/office/drawing/2014/main" id="{76465E93-0E5B-48F9-B1C8-EF0EB36ADCF8}"/>
              </a:ext>
            </a:extLst>
          </p:cNvPr>
          <p:cNvGrpSpPr/>
          <p:nvPr/>
        </p:nvGrpSpPr>
        <p:grpSpPr>
          <a:xfrm>
            <a:off x="1805457" y="3357833"/>
            <a:ext cx="3108960" cy="2286000"/>
            <a:chOff x="7268698" y="1625496"/>
            <a:chExt cx="3108960" cy="2286000"/>
          </a:xfrm>
        </p:grpSpPr>
        <p:sp>
          <p:nvSpPr>
            <p:cNvPr id="15" name="Rectangle 14">
              <a:extLst>
                <a:ext uri="{FF2B5EF4-FFF2-40B4-BE49-F238E27FC236}">
                  <a16:creationId xmlns:a16="http://schemas.microsoft.com/office/drawing/2014/main" id="{94745D3C-C7DF-45C1-A9F1-C6634EB44D31}"/>
                </a:ext>
              </a:extLst>
            </p:cNvPr>
            <p:cNvSpPr/>
            <p:nvPr/>
          </p:nvSpPr>
          <p:spPr>
            <a:xfrm>
              <a:off x="7268698" y="1625496"/>
              <a:ext cx="3108960" cy="228600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6" name="Graphic 15">
              <a:extLst>
                <a:ext uri="{FF2B5EF4-FFF2-40B4-BE49-F238E27FC236}">
                  <a16:creationId xmlns:a16="http://schemas.microsoft.com/office/drawing/2014/main" id="{B3A9B931-C6C0-4311-B172-F5945002147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8700" y="1625496"/>
              <a:ext cx="457200" cy="457200"/>
            </a:xfrm>
            <a:prstGeom prst="rect">
              <a:avLst/>
            </a:prstGeom>
          </p:spPr>
        </p:pic>
        <p:pic>
          <p:nvPicPr>
            <p:cNvPr id="17" name="Graphic 16">
              <a:extLst>
                <a:ext uri="{FF2B5EF4-FFF2-40B4-BE49-F238E27FC236}">
                  <a16:creationId xmlns:a16="http://schemas.microsoft.com/office/drawing/2014/main" id="{7C557277-29D5-434F-91AA-4CC9294ACEE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3366" y="2796259"/>
              <a:ext cx="731520" cy="731520"/>
            </a:xfrm>
            <a:prstGeom prst="rect">
              <a:avLst/>
            </a:prstGeom>
          </p:spPr>
        </p:pic>
        <p:pic>
          <p:nvPicPr>
            <p:cNvPr id="18" name="Graphic 17">
              <a:extLst>
                <a:ext uri="{FF2B5EF4-FFF2-40B4-BE49-F238E27FC236}">
                  <a16:creationId xmlns:a16="http://schemas.microsoft.com/office/drawing/2014/main" id="{DB13B51E-7B12-4FC3-9D11-EEBF3AF5406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9942" y="2796259"/>
              <a:ext cx="731520" cy="731520"/>
            </a:xfrm>
            <a:prstGeom prst="rect">
              <a:avLst/>
            </a:prstGeom>
          </p:spPr>
        </p:pic>
        <p:sp>
          <p:nvSpPr>
            <p:cNvPr id="21" name="Rectangle 20">
              <a:extLst>
                <a:ext uri="{FF2B5EF4-FFF2-40B4-BE49-F238E27FC236}">
                  <a16:creationId xmlns:a16="http://schemas.microsoft.com/office/drawing/2014/main" id="{4FDD972E-EFB2-4AE0-99F8-8C172FF7C6A3}"/>
                </a:ext>
              </a:extLst>
            </p:cNvPr>
            <p:cNvSpPr/>
            <p:nvPr/>
          </p:nvSpPr>
          <p:spPr>
            <a:xfrm>
              <a:off x="7824292" y="2185369"/>
              <a:ext cx="210312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mj-lt"/>
                  <a:ea typeface="+mn-ea"/>
                  <a:cs typeface="+mn-cs"/>
                </a:rPr>
                <a:t>   Public subnet</a:t>
              </a:r>
            </a:p>
          </p:txBody>
        </p:sp>
        <p:pic>
          <p:nvPicPr>
            <p:cNvPr id="22" name="Graphic 21">
              <a:extLst>
                <a:ext uri="{FF2B5EF4-FFF2-40B4-BE49-F238E27FC236}">
                  <a16:creationId xmlns:a16="http://schemas.microsoft.com/office/drawing/2014/main" id="{BC830332-DAC7-4E73-AB22-87BE2711645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4292" y="2185369"/>
              <a:ext cx="457200" cy="457200"/>
            </a:xfrm>
            <a:prstGeom prst="rect">
              <a:avLst/>
            </a:prstGeom>
          </p:spPr>
        </p:pic>
      </p:grpSp>
      <p:sp>
        <p:nvSpPr>
          <p:cNvPr id="37" name="TextBox 36">
            <a:extLst>
              <a:ext uri="{FF2B5EF4-FFF2-40B4-BE49-F238E27FC236}">
                <a16:creationId xmlns:a16="http://schemas.microsoft.com/office/drawing/2014/main" id="{23CD14D2-A2D0-7C44-B519-EA65C835E588}"/>
              </a:ext>
            </a:extLst>
          </p:cNvPr>
          <p:cNvSpPr txBox="1"/>
          <p:nvPr/>
        </p:nvSpPr>
        <p:spPr>
          <a:xfrm>
            <a:off x="6095999" y="3069672"/>
            <a:ext cx="5120640" cy="2585323"/>
          </a:xfrm>
          <a:prstGeom prst="rect">
            <a:avLst/>
          </a:prstGeom>
          <a:noFill/>
          <a:ln>
            <a:noFill/>
          </a:ln>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panose="020B0603020204020204" pitchFamily="34" charset="0"/>
              </a:rPr>
              <a:t>Nacl-11223344</a:t>
            </a:r>
          </a:p>
          <a:p>
            <a:pPr algn="ctr"/>
            <a:endParaRPr lang="en-US" b="1" dirty="0">
              <a:ea typeface="Amazon Ember" panose="020B0603020204020204" pitchFamily="34" charset="0"/>
              <a:cs typeface="Amazon Ember" panose="020B0603020204020204" pitchFamily="34" charset="0"/>
            </a:endParaRPr>
          </a:p>
          <a:p>
            <a:pPr algn="ctr"/>
            <a:r>
              <a:rPr lang="en-US" dirty="0">
                <a:ea typeface="Amazon Ember" panose="020B0603020204020204" pitchFamily="34" charset="0"/>
                <a:cs typeface="Amazon Ember" panose="020B0603020204020204" pitchFamily="34" charset="0"/>
              </a:rPr>
              <a:t>Inbound:</a:t>
            </a:r>
            <a:endParaRPr lang="en-US" b="1" dirty="0">
              <a:solidFill>
                <a:srgbClr val="0070C0"/>
              </a:solidFill>
              <a:ea typeface="Amazon Ember" panose="020B0603020204020204" pitchFamily="34" charset="0"/>
              <a:cs typeface="Amazon Ember" panose="020B0603020204020204" pitchFamily="34" charset="0"/>
            </a:endParaRPr>
          </a:p>
          <a:p>
            <a:pPr algn="ctr"/>
            <a:r>
              <a:rPr lang="en-US" dirty="0">
                <a:solidFill>
                  <a:schemeClr val="accent1">
                    <a:lumMod val="75000"/>
                  </a:schemeClr>
                </a:solidFill>
                <a:ea typeface="Amazon Ember" panose="020B0603020204020204" pitchFamily="34" charset="0"/>
                <a:cs typeface="Amazon Ember" panose="020B0603020204020204" pitchFamily="34" charset="0"/>
              </a:rPr>
              <a:t>Rules # 100: SSH 172.31.1.2/32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ALLOW</a:t>
            </a:r>
          </a:p>
          <a:p>
            <a:pPr algn="ctr"/>
            <a:r>
              <a:rPr lang="en-US" dirty="0">
                <a:solidFill>
                  <a:schemeClr val="accent1">
                    <a:lumMod val="75000"/>
                  </a:schemeClr>
                </a:solidFill>
                <a:ea typeface="Amazon Ember" panose="020B0603020204020204" pitchFamily="34" charset="0"/>
                <a:cs typeface="Amazon Ember" panose="020B0603020204020204" pitchFamily="34" charset="0"/>
              </a:rPr>
              <a:t>Rules # *: ALL traffic 0.0.0.0/0 </a:t>
            </a:r>
            <a:r>
              <a:rPr lang="en-US"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DENY</a:t>
            </a:r>
          </a:p>
          <a:p>
            <a:pPr algn="ctr"/>
            <a:endParaRPr lang="en-US" dirty="0">
              <a:solidFill>
                <a:schemeClr val="accent1">
                  <a:lumMod val="75000"/>
                </a:schemeClr>
              </a:solidFill>
              <a:ea typeface="Amazon Ember" panose="020B0603020204020204" pitchFamily="34" charset="0"/>
              <a:cs typeface="Amazon Ember" panose="020B0603020204020204" pitchFamily="34" charset="0"/>
            </a:endParaRPr>
          </a:p>
          <a:p>
            <a:pPr algn="ctr"/>
            <a:r>
              <a:rPr lang="en-US" dirty="0">
                <a:ea typeface="Amazon Ember" panose="020B0603020204020204" pitchFamily="34" charset="0"/>
                <a:cs typeface="Amazon Ember" panose="020B0603020204020204" pitchFamily="34" charset="0"/>
              </a:rPr>
              <a:t>Outbound:</a:t>
            </a:r>
            <a:endParaRPr lang="en-US" b="1" dirty="0">
              <a:solidFill>
                <a:schemeClr val="accent1"/>
              </a:solidFill>
              <a:ea typeface="Amazon Ember" panose="020B0603020204020204" pitchFamily="34" charset="0"/>
              <a:cs typeface="Amazon Ember" panose="020B0603020204020204" pitchFamily="34" charset="0"/>
            </a:endParaRPr>
          </a:p>
          <a:p>
            <a:pPr algn="ctr"/>
            <a:r>
              <a:rPr lang="en-US" dirty="0">
                <a:solidFill>
                  <a:schemeClr val="accent1">
                    <a:lumMod val="75000"/>
                  </a:schemeClr>
                </a:solidFill>
                <a:ea typeface="Amazon Ember" panose="020B0603020204020204" pitchFamily="34" charset="0"/>
                <a:cs typeface="Amazon Ember" panose="020B0603020204020204" pitchFamily="34" charset="0"/>
              </a:rPr>
              <a:t>Rules # 100: Custom TCP 172.31.1.2/31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ALLOW</a:t>
            </a:r>
          </a:p>
          <a:p>
            <a:pPr algn="ctr"/>
            <a:r>
              <a:rPr lang="en-US" dirty="0">
                <a:solidFill>
                  <a:schemeClr val="accent1">
                    <a:lumMod val="75000"/>
                  </a:schemeClr>
                </a:solidFill>
                <a:ea typeface="Amazon Ember" panose="020B0603020204020204" pitchFamily="34" charset="0"/>
                <a:cs typeface="Amazon Ember" panose="020B0603020204020204" pitchFamily="34" charset="0"/>
              </a:rPr>
              <a:t>Rules # *: All traffic 0.0.0.0/0 </a:t>
            </a:r>
            <a:r>
              <a:rPr lang="en-US" dirty="0">
                <a:solidFill>
                  <a:schemeClr val="accent6"/>
                </a:solidFill>
                <a:latin typeface="Amazon Ember" panose="02000000000000000000" pitchFamily="2" charset="0"/>
                <a:ea typeface="Amazon Ember" panose="02000000000000000000" pitchFamily="2" charset="0"/>
                <a:cs typeface="Amazon Ember" panose="020B0603020204020204" pitchFamily="34" charset="0"/>
              </a:rPr>
              <a:t>DENY</a:t>
            </a:r>
          </a:p>
        </p:txBody>
      </p:sp>
      <p:sp>
        <p:nvSpPr>
          <p:cNvPr id="3" name="Footer Placeholder 2">
            <a:extLst>
              <a:ext uri="{FF2B5EF4-FFF2-40B4-BE49-F238E27FC236}">
                <a16:creationId xmlns:a16="http://schemas.microsoft.com/office/drawing/2014/main" id="{06A0B102-6ACF-4B74-91F1-FFC58850B03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D992F4B6-E7CB-4622-82EA-B199D43F965E}"/>
              </a:ext>
            </a:extLst>
          </p:cNvPr>
          <p:cNvSpPr>
            <a:spLocks noGrp="1"/>
          </p:cNvSpPr>
          <p:nvPr>
            <p:ph type="sldNum" sz="quarter" idx="12"/>
          </p:nvPr>
        </p:nvSpPr>
        <p:spPr/>
        <p:txBody>
          <a:bodyPr/>
          <a:lstStyle/>
          <a:p>
            <a:fld id="{B6A95138-A96E-2F42-A959-2EFD44FE4AB7}" type="slidenum">
              <a:rPr lang="en-US" smtClean="0"/>
              <a:t>34</a:t>
            </a:fld>
            <a:endParaRPr lang="en-US" dirty="0"/>
          </a:p>
        </p:txBody>
      </p:sp>
    </p:spTree>
    <p:custDataLst>
      <p:tags r:id="rId1"/>
    </p:custDataLst>
    <p:extLst>
      <p:ext uri="{BB962C8B-B14F-4D97-AF65-F5344CB8AC3E}">
        <p14:creationId xmlns:p14="http://schemas.microsoft.com/office/powerpoint/2010/main" val="53324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63EB-542B-2B4A-AE4A-DC17E4C33A0A}"/>
              </a:ext>
            </a:extLst>
          </p:cNvPr>
          <p:cNvSpPr>
            <a:spLocks noGrp="1"/>
          </p:cNvSpPr>
          <p:nvPr>
            <p:ph type="title"/>
          </p:nvPr>
        </p:nvSpPr>
        <p:spPr/>
        <p:txBody>
          <a:bodyPr/>
          <a:lstStyle/>
          <a:p>
            <a:r>
              <a:rPr lang="en-US" dirty="0"/>
              <a:t>Structure your infrastructure with multiple layers of defense</a:t>
            </a:r>
          </a:p>
        </p:txBody>
      </p:sp>
      <p:grpSp>
        <p:nvGrpSpPr>
          <p:cNvPr id="20" name="Group 19" descr="architecture diagram of a vpc that has an internet gateway, route table, network access control list, subnet, two security groups, and two ec2 instances. there is a left-facing arrow and a right-facing arrow between the internet gateway and the route table, between the route table and the network access control list, between the network access control list and the subnet, between the subnet and each security group, and between each security group and their ec2 instance.">
            <a:extLst>
              <a:ext uri="{FF2B5EF4-FFF2-40B4-BE49-F238E27FC236}">
                <a16:creationId xmlns:a16="http://schemas.microsoft.com/office/drawing/2014/main" id="{13D092B3-AA69-4D6F-B55F-C3E92C9A3FEC}"/>
              </a:ext>
            </a:extLst>
          </p:cNvPr>
          <p:cNvGrpSpPr/>
          <p:nvPr/>
        </p:nvGrpSpPr>
        <p:grpSpPr>
          <a:xfrm>
            <a:off x="323555" y="2464205"/>
            <a:ext cx="11544890" cy="2916177"/>
            <a:chOff x="323555" y="2464205"/>
            <a:chExt cx="11544890" cy="2916177"/>
          </a:xfrm>
        </p:grpSpPr>
        <p:sp>
          <p:nvSpPr>
            <p:cNvPr id="38" name="Rectangle 37">
              <a:extLst>
                <a:ext uri="{FF2B5EF4-FFF2-40B4-BE49-F238E27FC236}">
                  <a16:creationId xmlns:a16="http://schemas.microsoft.com/office/drawing/2014/main" id="{2D4F2C15-FB05-4326-B350-C5F6E4381894}"/>
                </a:ext>
              </a:extLst>
            </p:cNvPr>
            <p:cNvSpPr/>
            <p:nvPr/>
          </p:nvSpPr>
          <p:spPr>
            <a:xfrm>
              <a:off x="5360744" y="2999380"/>
              <a:ext cx="1765300" cy="18288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Subnet:</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10.1.1.0/24</a:t>
              </a:r>
            </a:p>
          </p:txBody>
        </p:sp>
        <p:grpSp>
          <p:nvGrpSpPr>
            <p:cNvPr id="10" name="Group 9">
              <a:extLst>
                <a:ext uri="{FF2B5EF4-FFF2-40B4-BE49-F238E27FC236}">
                  <a16:creationId xmlns:a16="http://schemas.microsoft.com/office/drawing/2014/main" id="{0C5E6804-644B-47BB-8220-9F1D9D56C84A}"/>
                </a:ext>
              </a:extLst>
            </p:cNvPr>
            <p:cNvGrpSpPr/>
            <p:nvPr/>
          </p:nvGrpSpPr>
          <p:grpSpPr>
            <a:xfrm>
              <a:off x="9727595" y="3106521"/>
              <a:ext cx="640080" cy="134517"/>
              <a:chOff x="8916980" y="3374332"/>
              <a:chExt cx="640080" cy="134517"/>
            </a:xfrm>
          </p:grpSpPr>
          <p:cxnSp>
            <p:nvCxnSpPr>
              <p:cNvPr id="51" name="Straight Arrow Connector 50">
                <a:extLst>
                  <a:ext uri="{FF2B5EF4-FFF2-40B4-BE49-F238E27FC236}">
                    <a16:creationId xmlns:a16="http://schemas.microsoft.com/office/drawing/2014/main" id="{5A985BF8-6EAE-CA40-A72C-F10CCB3BFC8F}"/>
                  </a:ext>
                </a:extLst>
              </p:cNvPr>
              <p:cNvCxnSpPr/>
              <p:nvPr/>
            </p:nvCxnSpPr>
            <p:spPr>
              <a:xfrm>
                <a:off x="8916980" y="3374332"/>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4917AF6-2EEE-1641-904D-624A47684E76}"/>
                  </a:ext>
                </a:extLst>
              </p:cNvPr>
              <p:cNvCxnSpPr>
                <a:cxnSpLocks/>
              </p:cNvCxnSpPr>
              <p:nvPr/>
            </p:nvCxnSpPr>
            <p:spPr>
              <a:xfrm flipH="1">
                <a:off x="8916980" y="3508849"/>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7B9B25-42D2-4F64-96DE-B158F3A892A0}"/>
                </a:ext>
              </a:extLst>
            </p:cNvPr>
            <p:cNvGrpSpPr/>
            <p:nvPr/>
          </p:nvGrpSpPr>
          <p:grpSpPr>
            <a:xfrm>
              <a:off x="7370083" y="3368995"/>
              <a:ext cx="640080" cy="139854"/>
              <a:chOff x="6869534" y="3629990"/>
              <a:chExt cx="640080" cy="139854"/>
            </a:xfrm>
          </p:grpSpPr>
          <p:cxnSp>
            <p:nvCxnSpPr>
              <p:cNvPr id="50" name="Straight Arrow Connector 49">
                <a:extLst>
                  <a:ext uri="{FF2B5EF4-FFF2-40B4-BE49-F238E27FC236}">
                    <a16:creationId xmlns:a16="http://schemas.microsoft.com/office/drawing/2014/main" id="{D192EB1E-1726-6747-B689-9B3C5F07CC0F}"/>
                  </a:ext>
                </a:extLst>
              </p:cNvPr>
              <p:cNvCxnSpPr/>
              <p:nvPr/>
            </p:nvCxnSpPr>
            <p:spPr>
              <a:xfrm>
                <a:off x="6869534" y="3629990"/>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B51C889-E836-5B4F-822D-B01741C4A48D}"/>
                  </a:ext>
                </a:extLst>
              </p:cNvPr>
              <p:cNvCxnSpPr>
                <a:cxnSpLocks/>
              </p:cNvCxnSpPr>
              <p:nvPr/>
            </p:nvCxnSpPr>
            <p:spPr>
              <a:xfrm flipH="1">
                <a:off x="6869534" y="3769844"/>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7A30CBA-C01F-498B-B018-AF38A3AD8BDA}"/>
                </a:ext>
              </a:extLst>
            </p:cNvPr>
            <p:cNvSpPr/>
            <p:nvPr/>
          </p:nvSpPr>
          <p:spPr>
            <a:xfrm>
              <a:off x="784799" y="2464205"/>
              <a:ext cx="11083646" cy="291617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 10.1.0.0/16</a:t>
              </a:r>
              <a:endParaRPr kumimoji="0" lang="en-US" sz="12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5" name="Graphic 34">
              <a:extLst>
                <a:ext uri="{FF2B5EF4-FFF2-40B4-BE49-F238E27FC236}">
                  <a16:creationId xmlns:a16="http://schemas.microsoft.com/office/drawing/2014/main" id="{D4BF7CFF-FE8A-492D-8D1E-28AFD1DE4FE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800" y="2464206"/>
              <a:ext cx="457200" cy="457200"/>
            </a:xfrm>
            <a:prstGeom prst="rect">
              <a:avLst/>
            </a:prstGeom>
          </p:spPr>
        </p:pic>
        <p:sp>
          <p:nvSpPr>
            <p:cNvPr id="36" name="Rectangle 35">
              <a:extLst>
                <a:ext uri="{FF2B5EF4-FFF2-40B4-BE49-F238E27FC236}">
                  <a16:creationId xmlns:a16="http://schemas.microsoft.com/office/drawing/2014/main" id="{AC1C0217-C302-4489-B47D-D6D0013A70D1}"/>
                </a:ext>
              </a:extLst>
            </p:cNvPr>
            <p:cNvSpPr/>
            <p:nvPr/>
          </p:nvSpPr>
          <p:spPr>
            <a:xfrm>
              <a:off x="8411679" y="2625139"/>
              <a:ext cx="9144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sp>
          <p:nvSpPr>
            <p:cNvPr id="37" name="Rectangle 36">
              <a:extLst>
                <a:ext uri="{FF2B5EF4-FFF2-40B4-BE49-F238E27FC236}">
                  <a16:creationId xmlns:a16="http://schemas.microsoft.com/office/drawing/2014/main" id="{DBB483C0-6C46-4795-967C-1580EA7C8567}"/>
                </a:ext>
              </a:extLst>
            </p:cNvPr>
            <p:cNvSpPr/>
            <p:nvPr/>
          </p:nvSpPr>
          <p:spPr>
            <a:xfrm>
              <a:off x="8411679" y="3858018"/>
              <a:ext cx="91440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39" name="Graphic 38">
              <a:extLst>
                <a:ext uri="{FF2B5EF4-FFF2-40B4-BE49-F238E27FC236}">
                  <a16:creationId xmlns:a16="http://schemas.microsoft.com/office/drawing/2014/main" id="{0727B0E7-B4F7-45E9-B80F-91E5D0794E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0744" y="2999380"/>
              <a:ext cx="457200" cy="457200"/>
            </a:xfrm>
            <a:prstGeom prst="rect">
              <a:avLst/>
            </a:prstGeom>
          </p:spPr>
        </p:pic>
        <p:grpSp>
          <p:nvGrpSpPr>
            <p:cNvPr id="16" name="Group 15">
              <a:extLst>
                <a:ext uri="{FF2B5EF4-FFF2-40B4-BE49-F238E27FC236}">
                  <a16:creationId xmlns:a16="http://schemas.microsoft.com/office/drawing/2014/main" id="{0E8C35B7-87EF-4A4E-82EC-E850555A4E4A}"/>
                </a:ext>
              </a:extLst>
            </p:cNvPr>
            <p:cNvGrpSpPr/>
            <p:nvPr/>
          </p:nvGrpSpPr>
          <p:grpSpPr>
            <a:xfrm>
              <a:off x="566145" y="3674718"/>
              <a:ext cx="4550124" cy="469900"/>
              <a:chOff x="566145" y="3623068"/>
              <a:chExt cx="4550124" cy="469900"/>
            </a:xfrm>
          </p:grpSpPr>
          <p:grpSp>
            <p:nvGrpSpPr>
              <p:cNvPr id="5" name="Group 4">
                <a:extLst>
                  <a:ext uri="{FF2B5EF4-FFF2-40B4-BE49-F238E27FC236}">
                    <a16:creationId xmlns:a16="http://schemas.microsoft.com/office/drawing/2014/main" id="{403CB0E0-5974-4F76-9ECA-86BEE1C5C37A}"/>
                  </a:ext>
                </a:extLst>
              </p:cNvPr>
              <p:cNvGrpSpPr/>
              <p:nvPr/>
            </p:nvGrpSpPr>
            <p:grpSpPr>
              <a:xfrm>
                <a:off x="1280082" y="3749160"/>
                <a:ext cx="640080" cy="288096"/>
                <a:chOff x="1255530" y="3839751"/>
                <a:chExt cx="640080" cy="288096"/>
              </a:xfrm>
            </p:grpSpPr>
            <p:cxnSp>
              <p:nvCxnSpPr>
                <p:cNvPr id="187" name="Straight Arrow Connector 186">
                  <a:extLst>
                    <a:ext uri="{FF2B5EF4-FFF2-40B4-BE49-F238E27FC236}">
                      <a16:creationId xmlns:a16="http://schemas.microsoft.com/office/drawing/2014/main" id="{D4F3FF84-4A44-2A47-BD34-FE2494D56845}"/>
                    </a:ext>
                  </a:extLst>
                </p:cNvPr>
                <p:cNvCxnSpPr/>
                <p:nvPr/>
              </p:nvCxnSpPr>
              <p:spPr>
                <a:xfrm>
                  <a:off x="1255530"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1A866C0-D87D-9E46-96A6-31271A477C6D}"/>
                    </a:ext>
                  </a:extLst>
                </p:cNvPr>
                <p:cNvCxnSpPr>
                  <a:cxnSpLocks/>
                </p:cNvCxnSpPr>
                <p:nvPr/>
              </p:nvCxnSpPr>
              <p:spPr>
                <a:xfrm flipH="1">
                  <a:off x="1255530"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4236CD8-DB6D-4150-A0AD-6B423D4C17E7}"/>
                  </a:ext>
                </a:extLst>
              </p:cNvPr>
              <p:cNvGrpSpPr/>
              <p:nvPr/>
            </p:nvGrpSpPr>
            <p:grpSpPr>
              <a:xfrm>
                <a:off x="4476189" y="3749160"/>
                <a:ext cx="640080" cy="288096"/>
                <a:chOff x="4234323" y="3839751"/>
                <a:chExt cx="640080" cy="288096"/>
              </a:xfrm>
            </p:grpSpPr>
            <p:cxnSp>
              <p:nvCxnSpPr>
                <p:cNvPr id="162" name="Straight Arrow Connector 161">
                  <a:extLst>
                    <a:ext uri="{FF2B5EF4-FFF2-40B4-BE49-F238E27FC236}">
                      <a16:creationId xmlns:a16="http://schemas.microsoft.com/office/drawing/2014/main" id="{798A99FF-B3CF-CF4A-96BD-82D4A69EC869}"/>
                    </a:ext>
                  </a:extLst>
                </p:cNvPr>
                <p:cNvCxnSpPr>
                  <a:cxnSpLocks/>
                </p:cNvCxnSpPr>
                <p:nvPr/>
              </p:nvCxnSpPr>
              <p:spPr>
                <a:xfrm flipH="1">
                  <a:off x="4234323"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FE6D7DB-9D46-E744-9B9A-37A9B9BD03CE}"/>
                    </a:ext>
                  </a:extLst>
                </p:cNvPr>
                <p:cNvCxnSpPr/>
                <p:nvPr/>
              </p:nvCxnSpPr>
              <p:spPr>
                <a:xfrm>
                  <a:off x="4234323"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CCC4AD8-B893-4F5D-8686-F8C08E477375}"/>
                  </a:ext>
                </a:extLst>
              </p:cNvPr>
              <p:cNvGrpSpPr/>
              <p:nvPr/>
            </p:nvGrpSpPr>
            <p:grpSpPr>
              <a:xfrm>
                <a:off x="2878135" y="3749160"/>
                <a:ext cx="640080" cy="288096"/>
                <a:chOff x="2887476" y="3839751"/>
                <a:chExt cx="640080" cy="288096"/>
              </a:xfrm>
            </p:grpSpPr>
            <p:cxnSp>
              <p:nvCxnSpPr>
                <p:cNvPr id="163" name="Straight Arrow Connector 162">
                  <a:extLst>
                    <a:ext uri="{FF2B5EF4-FFF2-40B4-BE49-F238E27FC236}">
                      <a16:creationId xmlns:a16="http://schemas.microsoft.com/office/drawing/2014/main" id="{86A0BF85-8DA5-D044-B73B-1CE17C6BC150}"/>
                    </a:ext>
                  </a:extLst>
                </p:cNvPr>
                <p:cNvCxnSpPr>
                  <a:cxnSpLocks/>
                </p:cNvCxnSpPr>
                <p:nvPr/>
              </p:nvCxnSpPr>
              <p:spPr>
                <a:xfrm flipH="1">
                  <a:off x="2887476" y="4127847"/>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75CD190-809D-094E-B7D1-8FCC66A0B0B6}"/>
                    </a:ext>
                  </a:extLst>
                </p:cNvPr>
                <p:cNvCxnSpPr/>
                <p:nvPr/>
              </p:nvCxnSpPr>
              <p:spPr>
                <a:xfrm>
                  <a:off x="2887476" y="3839751"/>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0EA76306-18C3-4B8D-8314-247B2C55F0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45" y="3623068"/>
                <a:ext cx="469900" cy="469900"/>
              </a:xfrm>
              <a:prstGeom prst="rect">
                <a:avLst/>
              </a:prstGeom>
            </p:spPr>
          </p:pic>
          <p:pic>
            <p:nvPicPr>
              <p:cNvPr id="41" name="Graphic 40">
                <a:extLst>
                  <a:ext uri="{FF2B5EF4-FFF2-40B4-BE49-F238E27FC236}">
                    <a16:creationId xmlns:a16="http://schemas.microsoft.com/office/drawing/2014/main" id="{FB66DAA4-B5DD-4C8E-913F-5C8BBA21B7D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64199" y="3623068"/>
                <a:ext cx="469900" cy="469900"/>
              </a:xfrm>
              <a:prstGeom prst="rect">
                <a:avLst/>
              </a:prstGeom>
            </p:spPr>
          </p:pic>
          <p:pic>
            <p:nvPicPr>
              <p:cNvPr id="42" name="Graphic 41">
                <a:extLst>
                  <a:ext uri="{FF2B5EF4-FFF2-40B4-BE49-F238E27FC236}">
                    <a16:creationId xmlns:a16="http://schemas.microsoft.com/office/drawing/2014/main" id="{686835E1-6A4B-4236-B121-FEB3306B7BD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62252" y="3623068"/>
                <a:ext cx="469900" cy="469900"/>
              </a:xfrm>
              <a:prstGeom prst="rect">
                <a:avLst/>
              </a:prstGeom>
            </p:spPr>
          </p:pic>
        </p:grpSp>
        <p:pic>
          <p:nvPicPr>
            <p:cNvPr id="43" name="Graphic 42">
              <a:extLst>
                <a:ext uri="{FF2B5EF4-FFF2-40B4-BE49-F238E27FC236}">
                  <a16:creationId xmlns:a16="http://schemas.microsoft.com/office/drawing/2014/main" id="{2CF90B2A-19AE-4FDE-ACEC-D62DDF0479ED}"/>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9192" y="2938829"/>
              <a:ext cx="469900" cy="469900"/>
            </a:xfrm>
            <a:prstGeom prst="rect">
              <a:avLst/>
            </a:prstGeom>
          </p:spPr>
        </p:pic>
        <p:pic>
          <p:nvPicPr>
            <p:cNvPr id="44" name="Graphic 43">
              <a:extLst>
                <a:ext uri="{FF2B5EF4-FFF2-40B4-BE49-F238E27FC236}">
                  <a16:creationId xmlns:a16="http://schemas.microsoft.com/office/drawing/2014/main" id="{D1E73861-831E-492E-A896-C75EDB4A5D3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9192" y="4171708"/>
              <a:ext cx="469900" cy="469900"/>
            </a:xfrm>
            <a:prstGeom prst="rect">
              <a:avLst/>
            </a:prstGeom>
          </p:spPr>
        </p:pic>
        <p:sp>
          <p:nvSpPr>
            <p:cNvPr id="3" name="TextBox 2">
              <a:extLst>
                <a:ext uri="{FF2B5EF4-FFF2-40B4-BE49-F238E27FC236}">
                  <a16:creationId xmlns:a16="http://schemas.microsoft.com/office/drawing/2014/main" id="{3D0A3FFF-D8CE-48D5-9DAA-B2A3FE4B618A}"/>
                </a:ext>
              </a:extLst>
            </p:cNvPr>
            <p:cNvSpPr txBox="1"/>
            <p:nvPr/>
          </p:nvSpPr>
          <p:spPr>
            <a:xfrm>
              <a:off x="323555" y="4197443"/>
              <a:ext cx="952505"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46" name="TextBox 45">
              <a:extLst>
                <a:ext uri="{FF2B5EF4-FFF2-40B4-BE49-F238E27FC236}">
                  <a16:creationId xmlns:a16="http://schemas.microsoft.com/office/drawing/2014/main" id="{36848712-4DE7-4CAE-9415-8BB77558A813}"/>
                </a:ext>
              </a:extLst>
            </p:cNvPr>
            <p:cNvSpPr txBox="1"/>
            <p:nvPr/>
          </p:nvSpPr>
          <p:spPr>
            <a:xfrm>
              <a:off x="2009803" y="4197443"/>
              <a:ext cx="77136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Route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table</a:t>
              </a:r>
            </a:p>
          </p:txBody>
        </p:sp>
        <p:sp>
          <p:nvSpPr>
            <p:cNvPr id="47" name="TextBox 46">
              <a:extLst>
                <a:ext uri="{FF2B5EF4-FFF2-40B4-BE49-F238E27FC236}">
                  <a16:creationId xmlns:a16="http://schemas.microsoft.com/office/drawing/2014/main" id="{62E9D8F7-CD9C-4EB9-A032-6D1C5B3BEE75}"/>
                </a:ext>
              </a:extLst>
            </p:cNvPr>
            <p:cNvSpPr txBox="1"/>
            <p:nvPr/>
          </p:nvSpPr>
          <p:spPr>
            <a:xfrm>
              <a:off x="3497344" y="4197443"/>
              <a:ext cx="1000595"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ACL</a:t>
              </a:r>
            </a:p>
          </p:txBody>
        </p:sp>
        <p:sp>
          <p:nvSpPr>
            <p:cNvPr id="48" name="TextBox 47">
              <a:extLst>
                <a:ext uri="{FF2B5EF4-FFF2-40B4-BE49-F238E27FC236}">
                  <a16:creationId xmlns:a16="http://schemas.microsoft.com/office/drawing/2014/main" id="{DE4816BE-FF4E-4679-893E-8B4D56A9C605}"/>
                </a:ext>
              </a:extLst>
            </p:cNvPr>
            <p:cNvSpPr txBox="1"/>
            <p:nvPr/>
          </p:nvSpPr>
          <p:spPr>
            <a:xfrm>
              <a:off x="10336331" y="3414180"/>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10.1.1.6</a:t>
              </a:r>
            </a:p>
          </p:txBody>
        </p:sp>
        <p:sp>
          <p:nvSpPr>
            <p:cNvPr id="60" name="TextBox 59">
              <a:extLst>
                <a:ext uri="{FF2B5EF4-FFF2-40B4-BE49-F238E27FC236}">
                  <a16:creationId xmlns:a16="http://schemas.microsoft.com/office/drawing/2014/main" id="{F74D5153-AAD1-4ABA-9255-D70AAA6B06C6}"/>
                </a:ext>
              </a:extLst>
            </p:cNvPr>
            <p:cNvSpPr txBox="1"/>
            <p:nvPr/>
          </p:nvSpPr>
          <p:spPr>
            <a:xfrm>
              <a:off x="10336331" y="4648178"/>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10.1.1.7</a:t>
              </a:r>
            </a:p>
          </p:txBody>
        </p:sp>
        <p:grpSp>
          <p:nvGrpSpPr>
            <p:cNvPr id="61" name="Group 60">
              <a:extLst>
                <a:ext uri="{FF2B5EF4-FFF2-40B4-BE49-F238E27FC236}">
                  <a16:creationId xmlns:a16="http://schemas.microsoft.com/office/drawing/2014/main" id="{5032E166-1503-4ECE-B378-E7F47B519EE5}"/>
                </a:ext>
              </a:extLst>
            </p:cNvPr>
            <p:cNvGrpSpPr/>
            <p:nvPr/>
          </p:nvGrpSpPr>
          <p:grpSpPr>
            <a:xfrm>
              <a:off x="9727595" y="4339400"/>
              <a:ext cx="640080" cy="134517"/>
              <a:chOff x="8916980" y="3374332"/>
              <a:chExt cx="640080" cy="134517"/>
            </a:xfrm>
          </p:grpSpPr>
          <p:cxnSp>
            <p:nvCxnSpPr>
              <p:cNvPr id="62" name="Straight Arrow Connector 61">
                <a:extLst>
                  <a:ext uri="{FF2B5EF4-FFF2-40B4-BE49-F238E27FC236}">
                    <a16:creationId xmlns:a16="http://schemas.microsoft.com/office/drawing/2014/main" id="{1491BAC8-DB4F-4A23-8C4E-D73EC9F88434}"/>
                  </a:ext>
                </a:extLst>
              </p:cNvPr>
              <p:cNvCxnSpPr/>
              <p:nvPr/>
            </p:nvCxnSpPr>
            <p:spPr>
              <a:xfrm>
                <a:off x="8916980" y="3374332"/>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FBFDC2D-6590-45C1-B9A9-F4C5BAE87A71}"/>
                  </a:ext>
                </a:extLst>
              </p:cNvPr>
              <p:cNvCxnSpPr>
                <a:cxnSpLocks/>
              </p:cNvCxnSpPr>
              <p:nvPr/>
            </p:nvCxnSpPr>
            <p:spPr>
              <a:xfrm flipH="1">
                <a:off x="8916980" y="3508849"/>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FF78FB0-73A4-444C-9A32-A1CACA837C89}"/>
                </a:ext>
              </a:extLst>
            </p:cNvPr>
            <p:cNvGrpSpPr/>
            <p:nvPr/>
          </p:nvGrpSpPr>
          <p:grpSpPr>
            <a:xfrm>
              <a:off x="7370083" y="4318710"/>
              <a:ext cx="640080" cy="139854"/>
              <a:chOff x="6869534" y="3629990"/>
              <a:chExt cx="640080" cy="139854"/>
            </a:xfrm>
          </p:grpSpPr>
          <p:cxnSp>
            <p:nvCxnSpPr>
              <p:cNvPr id="65" name="Straight Arrow Connector 64">
                <a:extLst>
                  <a:ext uri="{FF2B5EF4-FFF2-40B4-BE49-F238E27FC236}">
                    <a16:creationId xmlns:a16="http://schemas.microsoft.com/office/drawing/2014/main" id="{36F093BA-C212-4B57-B3CC-64028E3FE0ED}"/>
                  </a:ext>
                </a:extLst>
              </p:cNvPr>
              <p:cNvCxnSpPr/>
              <p:nvPr/>
            </p:nvCxnSpPr>
            <p:spPr>
              <a:xfrm>
                <a:off x="6869534" y="3629990"/>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F012A7-DE32-42D1-83AD-FBE83B71676D}"/>
                  </a:ext>
                </a:extLst>
              </p:cNvPr>
              <p:cNvCxnSpPr>
                <a:cxnSpLocks/>
              </p:cNvCxnSpPr>
              <p:nvPr/>
            </p:nvCxnSpPr>
            <p:spPr>
              <a:xfrm flipH="1">
                <a:off x="6869534" y="3769844"/>
                <a:ext cx="64008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8" name="Footer Placeholder 17">
            <a:extLst>
              <a:ext uri="{FF2B5EF4-FFF2-40B4-BE49-F238E27FC236}">
                <a16:creationId xmlns:a16="http://schemas.microsoft.com/office/drawing/2014/main" id="{5D01CB34-9656-4251-BF79-7E7C0B504C4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9" name="Slide Number Placeholder 18">
            <a:extLst>
              <a:ext uri="{FF2B5EF4-FFF2-40B4-BE49-F238E27FC236}">
                <a16:creationId xmlns:a16="http://schemas.microsoft.com/office/drawing/2014/main" id="{323DBE4E-A1E0-4E16-A2B0-B6EC77D0B125}"/>
              </a:ext>
            </a:extLst>
          </p:cNvPr>
          <p:cNvSpPr>
            <a:spLocks noGrp="1"/>
          </p:cNvSpPr>
          <p:nvPr>
            <p:ph type="sldNum" sz="quarter" idx="12"/>
          </p:nvPr>
        </p:nvSpPr>
        <p:spPr/>
        <p:txBody>
          <a:bodyPr/>
          <a:lstStyle/>
          <a:p>
            <a:fld id="{B6A95138-A96E-2F42-A959-2EFD44FE4AB7}" type="slidenum">
              <a:rPr lang="en-US" smtClean="0"/>
              <a:t>35</a:t>
            </a:fld>
            <a:endParaRPr lang="en-US" dirty="0"/>
          </a:p>
        </p:txBody>
      </p:sp>
    </p:spTree>
    <p:custDataLst>
      <p:tags r:id="rId1"/>
    </p:custDataLst>
    <p:extLst>
      <p:ext uri="{BB962C8B-B14F-4D97-AF65-F5344CB8AC3E}">
        <p14:creationId xmlns:p14="http://schemas.microsoft.com/office/powerpoint/2010/main" val="114956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0FF9-8D0B-3B41-8C3F-7F0AE2962A38}"/>
              </a:ext>
            </a:extLst>
          </p:cNvPr>
          <p:cNvSpPr>
            <a:spLocks noGrp="1"/>
          </p:cNvSpPr>
          <p:nvPr>
            <p:ph type="title"/>
          </p:nvPr>
        </p:nvSpPr>
        <p:spPr/>
        <p:txBody>
          <a:bodyPr/>
          <a:lstStyle/>
          <a:p>
            <a:r>
              <a:rPr lang="en-US" dirty="0"/>
              <a:t>Review: How to create a public subnet</a:t>
            </a:r>
          </a:p>
        </p:txBody>
      </p:sp>
      <p:sp>
        <p:nvSpPr>
          <p:cNvPr id="5" name="TextBox 4">
            <a:extLst>
              <a:ext uri="{FF2B5EF4-FFF2-40B4-BE49-F238E27FC236}">
                <a16:creationId xmlns:a16="http://schemas.microsoft.com/office/drawing/2014/main" id="{141DFA9F-2575-024A-B837-39474FA3710B}"/>
              </a:ext>
            </a:extLst>
          </p:cNvPr>
          <p:cNvSpPr txBox="1"/>
          <p:nvPr/>
        </p:nvSpPr>
        <p:spPr>
          <a:xfrm>
            <a:off x="1386840" y="1643653"/>
            <a:ext cx="9418320" cy="830997"/>
          </a:xfrm>
          <a:prstGeom prst="rect">
            <a:avLst/>
          </a:prstGeom>
          <a:noFill/>
        </p:spPr>
        <p:txBody>
          <a:bodyPr wrap="square" rtlCol="0">
            <a:spAutoFit/>
          </a:bodyPr>
          <a:lstStyle/>
          <a:p>
            <a:r>
              <a:rPr lang="en-US" sz="2400" dirty="0">
                <a:ea typeface="Amazon Ember" panose="020B0603020204020204" pitchFamily="34" charset="0"/>
                <a:cs typeface="Amazon Ember" panose="020B0603020204020204" pitchFamily="34" charset="0"/>
              </a:rPr>
              <a:t>To create a </a:t>
            </a:r>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public subnet </a:t>
            </a:r>
            <a:r>
              <a:rPr lang="en-US" sz="2400" dirty="0">
                <a:ea typeface="Amazon Ember" panose="020B0603020204020204" pitchFamily="34" charset="0"/>
                <a:cs typeface="Amazon Ember" panose="020B0603020204020204" pitchFamily="34" charset="0"/>
              </a:rPr>
              <a:t>to allow communication between instances in your VPC and the internet, you must:</a:t>
            </a:r>
          </a:p>
        </p:txBody>
      </p:sp>
      <p:pic>
        <p:nvPicPr>
          <p:cNvPr id="15" name="Graphic 14">
            <a:extLst>
              <a:ext uri="{FF2B5EF4-FFF2-40B4-BE49-F238E27FC236}">
                <a16:creationId xmlns:a16="http://schemas.microsoft.com/office/drawing/2014/main" id="{E9BE96D8-5900-4FF8-8437-2F318008B30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057" y="3288203"/>
            <a:ext cx="914400" cy="914400"/>
          </a:xfrm>
          <a:prstGeom prst="rect">
            <a:avLst/>
          </a:prstGeom>
        </p:spPr>
      </p:pic>
      <p:sp>
        <p:nvSpPr>
          <p:cNvPr id="7" name="TextBox 6">
            <a:extLst>
              <a:ext uri="{FF2B5EF4-FFF2-40B4-BE49-F238E27FC236}">
                <a16:creationId xmlns:a16="http://schemas.microsoft.com/office/drawing/2014/main" id="{73BF66D4-0632-994F-8DEE-2C1933853855}"/>
              </a:ext>
            </a:extLst>
          </p:cNvPr>
          <p:cNvSpPr txBox="1"/>
          <p:nvPr/>
        </p:nvSpPr>
        <p:spPr>
          <a:xfrm>
            <a:off x="431337" y="4278854"/>
            <a:ext cx="2315841" cy="922368"/>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Attach an </a:t>
            </a:r>
          </a:p>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internet gateway </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to your VPC.</a:t>
            </a:r>
          </a:p>
        </p:txBody>
      </p:sp>
      <p:graphicFrame>
        <p:nvGraphicFramePr>
          <p:cNvPr id="14" name="Table 13">
            <a:extLst>
              <a:ext uri="{FF2B5EF4-FFF2-40B4-BE49-F238E27FC236}">
                <a16:creationId xmlns:a16="http://schemas.microsoft.com/office/drawing/2014/main" id="{6364339C-FA27-1E49-9688-9600E4EF27E8}"/>
              </a:ext>
            </a:extLst>
          </p:cNvPr>
          <p:cNvGraphicFramePr>
            <a:graphicFrameLocks noGrp="1"/>
          </p:cNvGraphicFramePr>
          <p:nvPr>
            <p:extLst>
              <p:ext uri="{D42A27DB-BD31-4B8C-83A1-F6EECF244321}">
                <p14:modId xmlns:p14="http://schemas.microsoft.com/office/powerpoint/2010/main" val="3920185741"/>
              </p:ext>
            </p:extLst>
          </p:nvPr>
        </p:nvGraphicFramePr>
        <p:xfrm>
          <a:off x="3335445" y="3273389"/>
          <a:ext cx="2310589" cy="944028"/>
        </p:xfrm>
        <a:graphic>
          <a:graphicData uri="http://schemas.openxmlformats.org/drawingml/2006/table">
            <a:tbl>
              <a:tblPr firstRow="1" bandRow="1">
                <a:tableStyleId>{1FECB4D8-DB02-4DC6-A0A2-4F2EBAE1DC90}</a:tableStyleId>
              </a:tblPr>
              <a:tblGrid>
                <a:gridCol w="1298963">
                  <a:extLst>
                    <a:ext uri="{9D8B030D-6E8A-4147-A177-3AD203B41FA5}">
                      <a16:colId xmlns:a16="http://schemas.microsoft.com/office/drawing/2014/main" val="20000"/>
                    </a:ext>
                  </a:extLst>
                </a:gridCol>
                <a:gridCol w="1011626">
                  <a:extLst>
                    <a:ext uri="{9D8B030D-6E8A-4147-A177-3AD203B41FA5}">
                      <a16:colId xmlns:a16="http://schemas.microsoft.com/office/drawing/2014/main" val="20001"/>
                    </a:ext>
                  </a:extLst>
                </a:gridCol>
              </a:tblGrid>
              <a:tr h="291221">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Destination</a:t>
                      </a:r>
                    </a:p>
                  </a:txBody>
                  <a:tcPr marL="70838" marR="70838" marT="35418" marB="35418" anchor="ctr"/>
                </a:tc>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a:t>
                      </a:r>
                    </a:p>
                  </a:txBody>
                  <a:tcPr marL="70838" marR="70838" marT="35418" marB="35418" anchor="ctr"/>
                </a:tc>
                <a:extLst>
                  <a:ext uri="{0D108BD9-81ED-4DB2-BD59-A6C34878D82A}">
                    <a16:rowId xmlns:a16="http://schemas.microsoft.com/office/drawing/2014/main" val="10000"/>
                  </a:ext>
                </a:extLst>
              </a:tr>
              <a:tr h="291221">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10.0.0.0/16</a:t>
                      </a:r>
                    </a:p>
                  </a:txBody>
                  <a:tcPr marL="70838" marR="70838" marT="35418" marB="35418" anchor="ctr"/>
                </a:tc>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local</a:t>
                      </a:r>
                    </a:p>
                  </a:txBody>
                  <a:tcPr marL="70838" marR="70838" marT="35418" marB="35418" anchor="ctr"/>
                </a:tc>
                <a:extLst>
                  <a:ext uri="{0D108BD9-81ED-4DB2-BD59-A6C34878D82A}">
                    <a16:rowId xmlns:a16="http://schemas.microsoft.com/office/drawing/2014/main" val="10001"/>
                  </a:ext>
                </a:extLst>
              </a:tr>
              <a:tr h="291221">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0.0.0.0/0</a:t>
                      </a:r>
                    </a:p>
                  </a:txBody>
                  <a:tcPr marL="70838" marR="70838" marT="35418" marB="35418" anchor="ctr"/>
                </a:tc>
                <a:tc>
                  <a:txBody>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&lt;igw-id&gt;</a:t>
                      </a:r>
                    </a:p>
                  </a:txBody>
                  <a:tcPr marL="70838" marR="70838" marT="35418" marB="35418" anchor="ctr"/>
                </a:tc>
                <a:extLst>
                  <a:ext uri="{0D108BD9-81ED-4DB2-BD59-A6C34878D82A}">
                    <a16:rowId xmlns:a16="http://schemas.microsoft.com/office/drawing/2014/main" val="3715876779"/>
                  </a:ext>
                </a:extLst>
              </a:tr>
            </a:tbl>
          </a:graphicData>
        </a:graphic>
      </p:graphicFrame>
      <p:sp>
        <p:nvSpPr>
          <p:cNvPr id="8" name="TextBox 7">
            <a:extLst>
              <a:ext uri="{FF2B5EF4-FFF2-40B4-BE49-F238E27FC236}">
                <a16:creationId xmlns:a16="http://schemas.microsoft.com/office/drawing/2014/main" id="{845D8A25-5388-724F-87B0-9323ADC7D2EF}"/>
              </a:ext>
            </a:extLst>
          </p:cNvPr>
          <p:cNvSpPr txBox="1"/>
          <p:nvPr/>
        </p:nvSpPr>
        <p:spPr>
          <a:xfrm>
            <a:off x="3361187" y="4278854"/>
            <a:ext cx="2259105" cy="1477328"/>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Point your instance subnet’s</a:t>
            </a:r>
          </a:p>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route table </a:t>
            </a:r>
          </a:p>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to the internet gateway.</a:t>
            </a:r>
          </a:p>
        </p:txBody>
      </p:sp>
      <p:pic>
        <p:nvPicPr>
          <p:cNvPr id="20" name="Graphic 19">
            <a:extLst>
              <a:ext uri="{FF2B5EF4-FFF2-40B4-BE49-F238E27FC236}">
                <a16:creationId xmlns:a16="http://schemas.microsoft.com/office/drawing/2014/main" id="{ED2E2EBB-40EB-43DE-AF2E-A4C042878B5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6653" y="3288203"/>
            <a:ext cx="914400" cy="914400"/>
          </a:xfrm>
          <a:prstGeom prst="rect">
            <a:avLst/>
          </a:prstGeom>
        </p:spPr>
      </p:pic>
      <p:sp>
        <p:nvSpPr>
          <p:cNvPr id="9" name="TextBox 8">
            <a:extLst>
              <a:ext uri="{FF2B5EF4-FFF2-40B4-BE49-F238E27FC236}">
                <a16:creationId xmlns:a16="http://schemas.microsoft.com/office/drawing/2014/main" id="{FF2EA32B-9F88-C243-B51E-A0B2521B75AA}"/>
              </a:ext>
            </a:extLst>
          </p:cNvPr>
          <p:cNvSpPr txBox="1"/>
          <p:nvPr/>
        </p:nvSpPr>
        <p:spPr>
          <a:xfrm>
            <a:off x="6234301" y="4278854"/>
            <a:ext cx="2259105" cy="1199046"/>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Make sure that your instances have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public IP or Elastic IP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addresses.</a:t>
            </a:r>
          </a:p>
        </p:txBody>
      </p:sp>
      <p:sp>
        <p:nvSpPr>
          <p:cNvPr id="21" name="Rectangle 20">
            <a:extLst>
              <a:ext uri="{FF2B5EF4-FFF2-40B4-BE49-F238E27FC236}">
                <a16:creationId xmlns:a16="http://schemas.microsoft.com/office/drawing/2014/main" id="{E773E69A-864C-4018-AF43-0B7B25422FB7}"/>
              </a:ext>
            </a:extLst>
          </p:cNvPr>
          <p:cNvSpPr/>
          <p:nvPr/>
        </p:nvSpPr>
        <p:spPr>
          <a:xfrm>
            <a:off x="9081674" y="3288203"/>
            <a:ext cx="1188720" cy="91440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pic>
        <p:nvPicPr>
          <p:cNvPr id="19" name="Graphic 18">
            <a:extLst>
              <a:ext uri="{FF2B5EF4-FFF2-40B4-BE49-F238E27FC236}">
                <a16:creationId xmlns:a16="http://schemas.microsoft.com/office/drawing/2014/main" id="{AFF3FAE6-F676-4D0C-9959-7E0B3B59401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8793" y="3288203"/>
            <a:ext cx="914400" cy="914400"/>
          </a:xfrm>
          <a:prstGeom prst="rect">
            <a:avLst/>
          </a:prstGeom>
        </p:spPr>
      </p:pic>
      <p:sp>
        <p:nvSpPr>
          <p:cNvPr id="10" name="TextBox 9">
            <a:extLst>
              <a:ext uri="{FF2B5EF4-FFF2-40B4-BE49-F238E27FC236}">
                <a16:creationId xmlns:a16="http://schemas.microsoft.com/office/drawing/2014/main" id="{951A732D-B750-1D46-9ABD-D6DD84132FFC}"/>
              </a:ext>
            </a:extLst>
          </p:cNvPr>
          <p:cNvSpPr txBox="1"/>
          <p:nvPr/>
        </p:nvSpPr>
        <p:spPr>
          <a:xfrm>
            <a:off x="9159434" y="4278854"/>
            <a:ext cx="2560320" cy="1200329"/>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Make sure that your </a:t>
            </a:r>
          </a:p>
          <a:p>
            <a:pPr algn="ct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 groups </a:t>
            </a:r>
            <a:r>
              <a:rPr lang="en-US" dirty="0">
                <a:ea typeface="Amazon Ember" panose="020B0603020204020204" pitchFamily="34" charset="0"/>
                <a:cs typeface="Amazon Ember" panose="020B0603020204020204" pitchFamily="34" charset="0"/>
              </a:rPr>
              <a:t>and</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network ACLs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allow relevant traffic to flow.</a:t>
            </a:r>
          </a:p>
        </p:txBody>
      </p:sp>
      <p:sp>
        <p:nvSpPr>
          <p:cNvPr id="11" name="Footer Placeholder 10">
            <a:extLst>
              <a:ext uri="{FF2B5EF4-FFF2-40B4-BE49-F238E27FC236}">
                <a16:creationId xmlns:a16="http://schemas.microsoft.com/office/drawing/2014/main" id="{72618B70-CEA8-47D3-AB33-432634958F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2" name="Slide Number Placeholder 11">
            <a:extLst>
              <a:ext uri="{FF2B5EF4-FFF2-40B4-BE49-F238E27FC236}">
                <a16:creationId xmlns:a16="http://schemas.microsoft.com/office/drawing/2014/main" id="{D12EDA5E-176C-4579-8A0C-FA6E4EE773F2}"/>
              </a:ext>
            </a:extLst>
          </p:cNvPr>
          <p:cNvSpPr>
            <a:spLocks noGrp="1"/>
          </p:cNvSpPr>
          <p:nvPr>
            <p:ph type="sldNum" sz="quarter" idx="12"/>
          </p:nvPr>
        </p:nvSpPr>
        <p:spPr/>
        <p:txBody>
          <a:bodyPr/>
          <a:lstStyle/>
          <a:p>
            <a:fld id="{B6A95138-A96E-2F42-A959-2EFD44FE4AB7}" type="slidenum">
              <a:rPr lang="en-US" smtClean="0"/>
              <a:t>36</a:t>
            </a:fld>
            <a:endParaRPr lang="en-US" dirty="0"/>
          </a:p>
        </p:txBody>
      </p:sp>
    </p:spTree>
    <p:custDataLst>
      <p:tags r:id="rId1"/>
    </p:custDataLst>
    <p:extLst>
      <p:ext uri="{BB962C8B-B14F-4D97-AF65-F5344CB8AC3E}">
        <p14:creationId xmlns:p14="http://schemas.microsoft.com/office/powerpoint/2010/main" val="1680832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n-lt"/>
              </a:rPr>
              <a:t>Security groups are </a:t>
            </a:r>
            <a:r>
              <a:rPr lang="en-US" sz="2400" dirty="0">
                <a:solidFill>
                  <a:schemeClr val="accent5"/>
                </a:solidFill>
                <a:latin typeface="Amazon Ember" panose="02000000000000000000" pitchFamily="2" charset="0"/>
                <a:ea typeface="Amazon Ember" panose="02000000000000000000" pitchFamily="2" charset="0"/>
              </a:rPr>
              <a:t>stateful</a:t>
            </a:r>
            <a:r>
              <a:rPr lang="en-US" sz="2400" dirty="0">
                <a:latin typeface="+mn-lt"/>
              </a:rPr>
              <a:t> firewalls that act at the </a:t>
            </a:r>
            <a:r>
              <a:rPr lang="en-US" sz="2400" dirty="0">
                <a:solidFill>
                  <a:schemeClr val="accent5"/>
                </a:solidFill>
                <a:latin typeface="Amazon Ember" panose="02000000000000000000" pitchFamily="2" charset="0"/>
                <a:ea typeface="Amazon Ember" panose="02000000000000000000" pitchFamily="2" charset="0"/>
              </a:rPr>
              <a:t>instance level</a:t>
            </a:r>
            <a:endParaRPr lang="en-US" sz="2400" dirty="0">
              <a:latin typeface="+mn-lt"/>
            </a:endParaRPr>
          </a:p>
          <a:p>
            <a:r>
              <a:rPr lang="en-US" sz="2400" dirty="0">
                <a:latin typeface="+mn-lt"/>
              </a:rPr>
              <a:t>Network ACLs are </a:t>
            </a:r>
            <a:r>
              <a:rPr lang="en-US" sz="2400" dirty="0">
                <a:solidFill>
                  <a:schemeClr val="accent5"/>
                </a:solidFill>
                <a:latin typeface="Amazon Ember" panose="02000000000000000000" pitchFamily="2" charset="0"/>
                <a:ea typeface="Amazon Ember" panose="02000000000000000000" pitchFamily="2" charset="0"/>
              </a:rPr>
              <a:t>stateless</a:t>
            </a:r>
            <a:r>
              <a:rPr lang="en-US" sz="2400" dirty="0">
                <a:latin typeface="+mn-lt"/>
              </a:rPr>
              <a:t> firewalls that act at the </a:t>
            </a:r>
            <a:r>
              <a:rPr lang="en-US" sz="2400" dirty="0">
                <a:solidFill>
                  <a:schemeClr val="accent5"/>
                </a:solidFill>
                <a:latin typeface="Amazon Ember" panose="02000000000000000000" pitchFamily="2" charset="0"/>
                <a:ea typeface="Amazon Ember" panose="02000000000000000000" pitchFamily="2" charset="0"/>
              </a:rPr>
              <a:t>subnet level</a:t>
            </a:r>
            <a:endParaRPr lang="en-US" sz="2400" dirty="0">
              <a:latin typeface="+mn-lt"/>
            </a:endParaRPr>
          </a:p>
          <a:p>
            <a:r>
              <a:rPr lang="en-US" sz="2400" dirty="0">
                <a:latin typeface="+mn-lt"/>
              </a:rPr>
              <a:t>When you set inbound and outbound rules to allow traffic to flow from the top tier to the bottom tier of your architecture, you can </a:t>
            </a:r>
            <a:r>
              <a:rPr lang="en-US" sz="2400" dirty="0">
                <a:solidFill>
                  <a:schemeClr val="accent5"/>
                </a:solidFill>
                <a:latin typeface="Amazon Ember" panose="02000000000000000000" pitchFamily="2" charset="0"/>
                <a:ea typeface="Amazon Ember" panose="02000000000000000000" pitchFamily="2" charset="0"/>
              </a:rPr>
              <a:t>chain security groups together</a:t>
            </a:r>
            <a:r>
              <a:rPr lang="en-US" sz="2400" dirty="0">
                <a:latin typeface="+mn-lt"/>
              </a:rPr>
              <a:t> to isolate a security breach</a:t>
            </a:r>
          </a:p>
          <a:p>
            <a:r>
              <a:rPr lang="en-US" sz="2400" dirty="0">
                <a:latin typeface="+mn-lt"/>
              </a:rPr>
              <a:t>You should structure your infrastructure with </a:t>
            </a:r>
            <a:r>
              <a:rPr lang="en-US" sz="2400" dirty="0">
                <a:solidFill>
                  <a:schemeClr val="accent5"/>
                </a:solidFill>
                <a:latin typeface="Amazon Ember" panose="02000000000000000000" pitchFamily="2" charset="0"/>
                <a:ea typeface="Amazon Ember" panose="02000000000000000000" pitchFamily="2" charset="0"/>
              </a:rPr>
              <a:t>multiple layers of defense</a:t>
            </a:r>
            <a:endParaRPr lang="en-US" sz="2400" dirty="0">
              <a:latin typeface="+mn-lt"/>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37</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6 - Guided Lab: </a:t>
            </a:r>
            <a:br>
              <a:rPr lang="en-US" dirty="0">
                <a:latin typeface="+mj-lt"/>
              </a:rPr>
            </a:br>
            <a:r>
              <a:rPr lang="en-US" dirty="0">
                <a:latin typeface="+mj-lt"/>
              </a:rPr>
              <a:t>Creating a Virtual Private Cloud</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93453"/>
            <a:ext cx="5767388" cy="3983831"/>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38</a:t>
            </a:fld>
            <a:endParaRPr lang="en-US" dirty="0"/>
          </a:p>
        </p:txBody>
      </p:sp>
    </p:spTree>
    <p:custDataLst>
      <p:tags r:id="rId1"/>
    </p:custDataLst>
    <p:extLst>
      <p:ext uri="{BB962C8B-B14F-4D97-AF65-F5344CB8AC3E}">
        <p14:creationId xmlns:p14="http://schemas.microsoft.com/office/powerpoint/2010/main" val="3971710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0" indent="0">
              <a:buNone/>
            </a:pPr>
            <a:r>
              <a:rPr lang="en-US" dirty="0">
                <a:latin typeface="+mn-lt"/>
              </a:rPr>
              <a:t>Use Amazon VPC to manually create a VPC with:</a:t>
            </a:r>
          </a:p>
          <a:p>
            <a:r>
              <a:rPr lang="en-US" sz="2400" dirty="0">
                <a:latin typeface="+mn-lt"/>
              </a:rPr>
              <a:t>Public and private subnets</a:t>
            </a:r>
          </a:p>
          <a:p>
            <a:r>
              <a:rPr lang="en-US" sz="2400" dirty="0"/>
              <a:t>An internet gateway </a:t>
            </a:r>
          </a:p>
          <a:p>
            <a:r>
              <a:rPr lang="en-US" sz="2400" dirty="0">
                <a:latin typeface="+mn-lt"/>
              </a:rPr>
              <a:t>A route table with a route to direct internet-bound traffic to the internet gateway</a:t>
            </a:r>
          </a:p>
          <a:p>
            <a:r>
              <a:rPr lang="en-US" sz="2400" dirty="0">
                <a:latin typeface="+mn-lt"/>
              </a:rPr>
              <a:t>A security group for EC2 instances in the public subnet</a:t>
            </a:r>
          </a:p>
          <a:p>
            <a:r>
              <a:rPr lang="en-US" sz="2400" dirty="0">
                <a:latin typeface="+mn-lt"/>
              </a:rPr>
              <a:t>An application server to test the VPC</a:t>
            </a:r>
            <a:endParaRPr lang="en-US" dirty="0">
              <a:latin typeface="+mn-lt"/>
            </a:endParaRP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39</a:t>
            </a:fld>
            <a:endParaRPr lang="en-US" dirty="0"/>
          </a:p>
        </p:txBody>
      </p:sp>
    </p:spTree>
    <p:custDataLst>
      <p:tags r:id="rId1"/>
    </p:custDataLst>
    <p:extLst>
      <p:ext uri="{BB962C8B-B14F-4D97-AF65-F5344CB8AC3E}">
        <p14:creationId xmlns:p14="http://schemas.microsoft.com/office/powerpoint/2010/main" val="36620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6: Creating a Networking Environment</a:t>
            </a:r>
          </a:p>
        </p:txBody>
      </p:sp>
      <p:sp>
        <p:nvSpPr>
          <p:cNvPr id="2" name="Title 1"/>
          <p:cNvSpPr>
            <a:spLocks noGrp="1"/>
          </p:cNvSpPr>
          <p:nvPr>
            <p:ph type="title"/>
          </p:nvPr>
        </p:nvSpPr>
        <p:spPr/>
        <p:txBody>
          <a:bodyPr>
            <a:noAutofit/>
          </a:bodyPr>
          <a:lstStyle/>
          <a:p>
            <a:r>
              <a:rPr lang="en-US" sz="4000" dirty="0">
                <a:latin typeface="+mj-lt"/>
              </a:rPr>
              <a:t>Section 1: Architectural need</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56359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Guided lab: Final product </a:t>
            </a:r>
          </a:p>
        </p:txBody>
      </p:sp>
      <p:grpSp>
        <p:nvGrpSpPr>
          <p:cNvPr id="21" name="Group 20" descr="architecture diagram of a vpc with an internet gateway and public and private subnets. there is an ec2 instance inside a security group in the public subnet. the ec2 instance is connected to the internet gateway, which is connected to the internet.">
            <a:extLst>
              <a:ext uri="{FF2B5EF4-FFF2-40B4-BE49-F238E27FC236}">
                <a16:creationId xmlns:a16="http://schemas.microsoft.com/office/drawing/2014/main" id="{F73AABB5-9205-4623-8A32-005E192A2091}"/>
              </a:ext>
            </a:extLst>
          </p:cNvPr>
          <p:cNvGrpSpPr/>
          <p:nvPr/>
        </p:nvGrpSpPr>
        <p:grpSpPr>
          <a:xfrm>
            <a:off x="3503415" y="1153303"/>
            <a:ext cx="5185171" cy="5162088"/>
            <a:chOff x="3352799" y="1290463"/>
            <a:chExt cx="5185171" cy="5162088"/>
          </a:xfrm>
        </p:grpSpPr>
        <p:sp>
          <p:nvSpPr>
            <p:cNvPr id="28" name="Rectangle 27">
              <a:extLst>
                <a:ext uri="{FF2B5EF4-FFF2-40B4-BE49-F238E27FC236}">
                  <a16:creationId xmlns:a16="http://schemas.microsoft.com/office/drawing/2014/main" id="{067ECED8-EE9A-44BD-997A-FDECCB9A4DA1}"/>
                </a:ext>
              </a:extLst>
            </p:cNvPr>
            <p:cNvSpPr/>
            <p:nvPr/>
          </p:nvSpPr>
          <p:spPr>
            <a:xfrm>
              <a:off x="3352799" y="1971991"/>
              <a:ext cx="5185171" cy="448056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AWS Cloud</a:t>
              </a:r>
            </a:p>
          </p:txBody>
        </p:sp>
        <p:pic>
          <p:nvPicPr>
            <p:cNvPr id="29" name="Graphic 28">
              <a:extLst>
                <a:ext uri="{FF2B5EF4-FFF2-40B4-BE49-F238E27FC236}">
                  <a16:creationId xmlns:a16="http://schemas.microsoft.com/office/drawing/2014/main" id="{BB17CBD8-2457-4A5C-A353-7E966A99A5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2800" y="1971992"/>
              <a:ext cx="457200" cy="457200"/>
            </a:xfrm>
            <a:prstGeom prst="rect">
              <a:avLst/>
            </a:prstGeom>
          </p:spPr>
        </p:pic>
        <p:sp>
          <p:nvSpPr>
            <p:cNvPr id="24" name="Rectangle 23">
              <a:extLst>
                <a:ext uri="{FF2B5EF4-FFF2-40B4-BE49-F238E27FC236}">
                  <a16:creationId xmlns:a16="http://schemas.microsoft.com/office/drawing/2014/main" id="{71AA383B-D492-424A-B447-C1215693039E}"/>
                </a:ext>
              </a:extLst>
            </p:cNvPr>
            <p:cNvSpPr/>
            <p:nvPr/>
          </p:nvSpPr>
          <p:spPr>
            <a:xfrm>
              <a:off x="4770120" y="4712548"/>
              <a:ext cx="2651760" cy="14630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b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10.0.2.0/23</a:t>
              </a:r>
            </a:p>
          </p:txBody>
        </p:sp>
        <p:pic>
          <p:nvPicPr>
            <p:cNvPr id="25" name="Graphic 24">
              <a:extLst>
                <a:ext uri="{FF2B5EF4-FFF2-40B4-BE49-F238E27FC236}">
                  <a16:creationId xmlns:a16="http://schemas.microsoft.com/office/drawing/2014/main" id="{E41446D1-11E1-472B-A35B-9E1EF5E5EE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0121" y="4710189"/>
              <a:ext cx="457200" cy="457200"/>
            </a:xfrm>
            <a:prstGeom prst="rect">
              <a:avLst/>
            </a:prstGeom>
          </p:spPr>
        </p:pic>
        <p:sp>
          <p:nvSpPr>
            <p:cNvPr id="30" name="Rectangle 29">
              <a:extLst>
                <a:ext uri="{FF2B5EF4-FFF2-40B4-BE49-F238E27FC236}">
                  <a16:creationId xmlns:a16="http://schemas.microsoft.com/office/drawing/2014/main" id="{CAFD7388-35C2-404F-AB02-2E783FF8E1FA}"/>
                </a:ext>
              </a:extLst>
            </p:cNvPr>
            <p:cNvSpPr/>
            <p:nvPr/>
          </p:nvSpPr>
          <p:spPr>
            <a:xfrm>
              <a:off x="3681331" y="2745428"/>
              <a:ext cx="4531244" cy="35204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Lab VPC: 10.0.0.0/16</a:t>
              </a:r>
            </a:p>
          </p:txBody>
        </p:sp>
        <p:pic>
          <p:nvPicPr>
            <p:cNvPr id="31" name="Graphic 30">
              <a:extLst>
                <a:ext uri="{FF2B5EF4-FFF2-40B4-BE49-F238E27FC236}">
                  <a16:creationId xmlns:a16="http://schemas.microsoft.com/office/drawing/2014/main" id="{B05ED159-8343-481F-B1E1-A84235CEE1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72725" y="2745428"/>
              <a:ext cx="457200" cy="457200"/>
            </a:xfrm>
            <a:prstGeom prst="rect">
              <a:avLst/>
            </a:prstGeom>
          </p:spPr>
        </p:pic>
        <p:pic>
          <p:nvPicPr>
            <p:cNvPr id="32" name="Graphic 31">
              <a:extLst>
                <a:ext uri="{FF2B5EF4-FFF2-40B4-BE49-F238E27FC236}">
                  <a16:creationId xmlns:a16="http://schemas.microsoft.com/office/drawing/2014/main" id="{004712D0-FAE2-44B1-A463-5DEC8FE8FD1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2304" y="2489459"/>
              <a:ext cx="469900" cy="469900"/>
            </a:xfrm>
            <a:prstGeom prst="rect">
              <a:avLst/>
            </a:prstGeom>
          </p:spPr>
        </p:pic>
        <p:pic>
          <p:nvPicPr>
            <p:cNvPr id="33" name="Graphic 32">
              <a:extLst>
                <a:ext uri="{FF2B5EF4-FFF2-40B4-BE49-F238E27FC236}">
                  <a16:creationId xmlns:a16="http://schemas.microsoft.com/office/drawing/2014/main" id="{3CCDC858-94D9-49C3-9D1A-36D473916A1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62809" y="1290463"/>
              <a:ext cx="640080" cy="640080"/>
            </a:xfrm>
            <a:prstGeom prst="rect">
              <a:avLst/>
            </a:prstGeom>
          </p:spPr>
        </p:pic>
        <p:sp>
          <p:nvSpPr>
            <p:cNvPr id="34" name="Rectangle 33">
              <a:extLst>
                <a:ext uri="{FF2B5EF4-FFF2-40B4-BE49-F238E27FC236}">
                  <a16:creationId xmlns:a16="http://schemas.microsoft.com/office/drawing/2014/main" id="{EB0CB635-D171-4C42-933E-0D6ACFBDF9D6}"/>
                </a:ext>
              </a:extLst>
            </p:cNvPr>
            <p:cNvSpPr/>
            <p:nvPr/>
          </p:nvSpPr>
          <p:spPr>
            <a:xfrm>
              <a:off x="4286643" y="2348796"/>
              <a:ext cx="3618714" cy="402336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a:t>
              </a:r>
            </a:p>
          </p:txBody>
        </p:sp>
        <p:sp>
          <p:nvSpPr>
            <p:cNvPr id="26" name="Rectangle 25">
              <a:extLst>
                <a:ext uri="{FF2B5EF4-FFF2-40B4-BE49-F238E27FC236}">
                  <a16:creationId xmlns:a16="http://schemas.microsoft.com/office/drawing/2014/main" id="{D1E38323-DF2B-44FB-AB28-F789C929F058}"/>
                </a:ext>
              </a:extLst>
            </p:cNvPr>
            <p:cNvSpPr/>
            <p:nvPr/>
          </p:nvSpPr>
          <p:spPr>
            <a:xfrm>
              <a:off x="4770120" y="3133337"/>
              <a:ext cx="2651760" cy="146304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b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10.0.0.0/24</a:t>
              </a:r>
            </a:p>
          </p:txBody>
        </p:sp>
        <p:pic>
          <p:nvPicPr>
            <p:cNvPr id="27" name="Graphic 26">
              <a:extLst>
                <a:ext uri="{FF2B5EF4-FFF2-40B4-BE49-F238E27FC236}">
                  <a16:creationId xmlns:a16="http://schemas.microsoft.com/office/drawing/2014/main" id="{36F06475-5B40-4253-AF30-D598B1F682D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0120" y="3130978"/>
              <a:ext cx="457200" cy="457200"/>
            </a:xfrm>
            <a:prstGeom prst="rect">
              <a:avLst/>
            </a:prstGeom>
          </p:spPr>
        </p:pic>
        <p:pic>
          <p:nvPicPr>
            <p:cNvPr id="35" name="Graphic 34">
              <a:extLst>
                <a:ext uri="{FF2B5EF4-FFF2-40B4-BE49-F238E27FC236}">
                  <a16:creationId xmlns:a16="http://schemas.microsoft.com/office/drawing/2014/main" id="{5CC1F184-61A6-4DC1-B884-92FED463D12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41584" y="3993966"/>
              <a:ext cx="469900" cy="469900"/>
            </a:xfrm>
            <a:prstGeom prst="rect">
              <a:avLst/>
            </a:prstGeom>
          </p:spPr>
        </p:pic>
        <p:sp>
          <p:nvSpPr>
            <p:cNvPr id="9" name="TextBox 8">
              <a:extLst>
                <a:ext uri="{FF2B5EF4-FFF2-40B4-BE49-F238E27FC236}">
                  <a16:creationId xmlns:a16="http://schemas.microsoft.com/office/drawing/2014/main" id="{B6982000-F52C-49E9-8B9A-D1D196EC6D07}"/>
                </a:ext>
              </a:extLst>
            </p:cNvPr>
            <p:cNvSpPr txBox="1"/>
            <p:nvPr/>
          </p:nvSpPr>
          <p:spPr>
            <a:xfrm>
              <a:off x="5159564" y="3933655"/>
              <a:ext cx="1247456"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40" name="TextBox 39">
              <a:extLst>
                <a:ext uri="{FF2B5EF4-FFF2-40B4-BE49-F238E27FC236}">
                  <a16:creationId xmlns:a16="http://schemas.microsoft.com/office/drawing/2014/main" id="{E67E40C6-6295-470E-813E-7CAB0DBF74B8}"/>
                </a:ext>
              </a:extLst>
            </p:cNvPr>
            <p:cNvSpPr txBox="1"/>
            <p:nvPr/>
          </p:nvSpPr>
          <p:spPr>
            <a:xfrm>
              <a:off x="6861760" y="2432022"/>
              <a:ext cx="952504"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sp>
          <p:nvSpPr>
            <p:cNvPr id="41" name="TextBox 40">
              <a:extLst>
                <a:ext uri="{FF2B5EF4-FFF2-40B4-BE49-F238E27FC236}">
                  <a16:creationId xmlns:a16="http://schemas.microsoft.com/office/drawing/2014/main" id="{42435818-F672-43A6-B140-1FA71D531033}"/>
                </a:ext>
              </a:extLst>
            </p:cNvPr>
            <p:cNvSpPr txBox="1"/>
            <p:nvPr/>
          </p:nvSpPr>
          <p:spPr>
            <a:xfrm>
              <a:off x="6861760" y="1441226"/>
              <a:ext cx="89800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p>
          </p:txBody>
        </p:sp>
        <p:cxnSp>
          <p:nvCxnSpPr>
            <p:cNvPr id="11" name="Straight Connector 10">
              <a:extLst>
                <a:ext uri="{FF2B5EF4-FFF2-40B4-BE49-F238E27FC236}">
                  <a16:creationId xmlns:a16="http://schemas.microsoft.com/office/drawing/2014/main" id="{3A6ADD2A-9C38-4D03-897A-2537078763EF}"/>
                </a:ext>
              </a:extLst>
            </p:cNvPr>
            <p:cNvCxnSpPr>
              <a:cxnSpLocks/>
              <a:stCxn id="35" idx="0"/>
              <a:endCxn id="32" idx="2"/>
            </p:cNvCxnSpPr>
            <p:nvPr/>
          </p:nvCxnSpPr>
          <p:spPr>
            <a:xfrm flipV="1">
              <a:off x="6576534" y="2959359"/>
              <a:ext cx="720" cy="1034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08285F-1342-441F-9538-A5BF3224F102}"/>
                </a:ext>
              </a:extLst>
            </p:cNvPr>
            <p:cNvCxnSpPr>
              <a:cxnSpLocks/>
              <a:stCxn id="32" idx="0"/>
              <a:endCxn id="33" idx="2"/>
            </p:cNvCxnSpPr>
            <p:nvPr/>
          </p:nvCxnSpPr>
          <p:spPr>
            <a:xfrm flipV="1">
              <a:off x="6577254" y="1930543"/>
              <a:ext cx="5595" cy="5589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C538E71-4E48-4936-A5F1-D56D39120ABE}"/>
                </a:ext>
              </a:extLst>
            </p:cNvPr>
            <p:cNvSpPr/>
            <p:nvPr/>
          </p:nvSpPr>
          <p:spPr>
            <a:xfrm>
              <a:off x="5058315" y="3689965"/>
              <a:ext cx="2075370" cy="798146"/>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Security group</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40</a:t>
            </a:fld>
            <a:endParaRPr lang="en-US" dirty="0"/>
          </a:p>
        </p:txBody>
      </p:sp>
    </p:spTree>
    <p:custDataLst>
      <p:tags r:id="rId1"/>
    </p:custDataLst>
    <p:extLst>
      <p:ext uri="{BB962C8B-B14F-4D97-AF65-F5344CB8AC3E}">
        <p14:creationId xmlns:p14="http://schemas.microsoft.com/office/powerpoint/2010/main" val="808764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6 – Guided Lab: Creating a Virtual Private Cloud </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30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919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196075" y="2420133"/>
            <a:ext cx="3735456" cy="2017734"/>
          </a:xfrm>
        </p:spPr>
        <p:txBody>
          <a:bodyPr/>
          <a:lstStyle/>
          <a:p>
            <a:r>
              <a:rPr lang="en-US" sz="4000" dirty="0">
                <a:latin typeface="+mj-lt"/>
              </a:rPr>
              <a:t>Guided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42</a:t>
            </a:fld>
            <a:endParaRPr lang="en-US" dirty="0"/>
          </a:p>
        </p:txBody>
      </p:sp>
    </p:spTree>
    <p:custDataLst>
      <p:tags r:id="rId1"/>
    </p:custDataLst>
    <p:extLst>
      <p:ext uri="{BB962C8B-B14F-4D97-AF65-F5344CB8AC3E}">
        <p14:creationId xmlns:p14="http://schemas.microsoft.com/office/powerpoint/2010/main" val="863002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78376"/>
            <a:ext cx="4268647" cy="2465369"/>
          </a:xfrm>
        </p:spPr>
        <p:txBody>
          <a:bodyPr>
            <a:noAutofit/>
          </a:bodyPr>
          <a:lstStyle/>
          <a:p>
            <a:r>
              <a:rPr lang="en-US" dirty="0"/>
              <a:t>Module 6 – </a:t>
            </a:r>
            <a:r>
              <a:rPr lang="en-US" dirty="0">
                <a:latin typeface="+mj-lt"/>
              </a:rPr>
              <a:t>Challenge Lab: </a:t>
            </a:r>
            <a:br>
              <a:rPr lang="en-US" dirty="0">
                <a:latin typeface="+mj-lt"/>
              </a:rPr>
            </a:br>
            <a:r>
              <a:rPr lang="en-US" dirty="0">
                <a:latin typeface="+mj-lt"/>
              </a:rPr>
              <a:t>Creating a VPC Networking Environment for the Café </a:t>
            </a:r>
            <a:endParaRPr lang="en-US" sz="2000" dirty="0">
              <a:latin typeface="+mj-lt"/>
            </a:endParaRP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15000" y="1661890"/>
            <a:ext cx="5767388" cy="3846957"/>
          </a:xfrm>
          <a:prstGeom prst="rect">
            <a:avLst/>
          </a:prstGeom>
        </p:spPr>
      </p:pic>
      <p:sp>
        <p:nvSpPr>
          <p:cNvPr id="3" name="Footer Placeholder 2">
            <a:extLst>
              <a:ext uri="{FF2B5EF4-FFF2-40B4-BE49-F238E27FC236}">
                <a16:creationId xmlns:a16="http://schemas.microsoft.com/office/drawing/2014/main" id="{44F54844-3BED-0743-BC04-00E487D6D06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2020, Amazon Web Services, Inc. or its Affiliates. All rights reserved.</a:t>
            </a:r>
          </a:p>
        </p:txBody>
      </p:sp>
      <p:sp>
        <p:nvSpPr>
          <p:cNvPr id="10" name="Slide Number Placeholder 9">
            <a:extLst>
              <a:ext uri="{FF2B5EF4-FFF2-40B4-BE49-F238E27FC236}">
                <a16:creationId xmlns:a16="http://schemas.microsoft.com/office/drawing/2014/main" id="{C6DCB4B3-930A-EE42-959B-6BA4FAD5D53A}"/>
              </a:ext>
              <a:ext uri="{C183D7F6-B498-43B3-948B-1728B52AA6E4}">
                <adec:decorative xmlns:adec="http://schemas.microsoft.com/office/drawing/2017/decorative" val="0"/>
              </a:ext>
            </a:extLst>
          </p:cNvPr>
          <p:cNvSpPr>
            <a:spLocks noGrp="1"/>
          </p:cNvSpPr>
          <p:nvPr>
            <p:ph type="sldNum" sz="quarter" idx="10"/>
          </p:nvPr>
        </p:nvSpPr>
        <p:spPr/>
        <p:txBody>
          <a:bodyPr/>
          <a:lstStyle/>
          <a:p>
            <a:fld id="{B6A95138-A96E-2F42-A959-2EFD44FE4AB7}" type="slidenum">
              <a:rPr lang="en-US" smtClean="0"/>
              <a:pPr/>
              <a:t>43</a:t>
            </a:fld>
            <a:endParaRPr lang="en-US" dirty="0"/>
          </a:p>
        </p:txBody>
      </p:sp>
    </p:spTree>
    <p:custDataLst>
      <p:tags r:id="rId1"/>
    </p:custDataLst>
    <p:extLst>
      <p:ext uri="{BB962C8B-B14F-4D97-AF65-F5344CB8AC3E}">
        <p14:creationId xmlns:p14="http://schemas.microsoft.com/office/powerpoint/2010/main" val="15815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latin typeface="+mn-lt"/>
                <a:ea typeface="Amazon Ember" panose="020B0603020204020204" pitchFamily="34" charset="0"/>
                <a:cs typeface="Amazon Ember" panose="020B0603020204020204" pitchFamily="34" charset="0"/>
              </a:rPr>
              <a:t>The business need: A secure networking environment</a:t>
            </a:r>
          </a:p>
        </p:txBody>
      </p:sp>
      <p:sp>
        <p:nvSpPr>
          <p:cNvPr id="14" name="Content Placeholder 8"/>
          <p:cNvSpPr txBox="1">
            <a:spLocks/>
          </p:cNvSpPr>
          <p:nvPr/>
        </p:nvSpPr>
        <p:spPr>
          <a:xfrm>
            <a:off x="419099" y="1447098"/>
            <a:ext cx="5344753" cy="12138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kumimoji="0" lang="en-US" sz="2000" b="0" i="0" u="none" strike="noStrike" kern="1200" cap="none" spc="0" normalizeH="0" baseline="0" noProof="0" dirty="0" err="1">
                <a:ln>
                  <a:noFill/>
                </a:ln>
                <a:solidFill>
                  <a:srgbClr val="000000"/>
                </a:solidFill>
                <a:effectLst/>
                <a:uLnTx/>
                <a:uFillTx/>
                <a:latin typeface="+mn-lt"/>
                <a:ea typeface="Amazon Ember" panose="02000000000000000000" pitchFamily="2" charset="0"/>
              </a:rPr>
              <a:t>Sof</a:t>
            </a:r>
            <a:r>
              <a:rPr lang="en-US" sz="2000" dirty="0" err="1"/>
              <a:t>ía</a:t>
            </a:r>
            <a:r>
              <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rPr>
              <a:t> and Nikhil separated the café’s database layer from the web application layer. They also moved the database resources from a public subnet to a private subnet.</a:t>
            </a:r>
          </a:p>
        </p:txBody>
      </p:sp>
      <p:pic>
        <p:nvPicPr>
          <p:cNvPr id="2" name="Picture 1" descr="Picture of Sofia and Nikhil in cafe aprons."/>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657" y="2883159"/>
            <a:ext cx="4387637" cy="2925091"/>
          </a:xfrm>
          <a:prstGeom prst="rect">
            <a:avLst/>
          </a:prstGeom>
        </p:spPr>
      </p:pic>
      <p:pic>
        <p:nvPicPr>
          <p:cNvPr id="10" name="Picture 9" descr="Photo of Mateo.">
            <a:extLst>
              <a:ext uri="{FF2B5EF4-FFF2-40B4-BE49-F238E27FC236}">
                <a16:creationId xmlns:a16="http://schemas.microsoft.com/office/drawing/2014/main" id="{9B7EE536-DD12-4EBB-B357-0ECE4D8FC34E}"/>
              </a:ext>
            </a:extLst>
          </p:cNvPr>
          <p:cNvPicPr>
            <a:picLocks noChangeAspect="1"/>
          </p:cNvPicPr>
          <p:nvPr/>
        </p:nvPicPr>
        <p:blipFill>
          <a:blip r:embed="rId5"/>
          <a:stretch>
            <a:fillRect/>
          </a:stretch>
        </p:blipFill>
        <p:spPr>
          <a:xfrm>
            <a:off x="8081073" y="1579051"/>
            <a:ext cx="2043007" cy="3064510"/>
          </a:xfrm>
          <a:prstGeom prst="rect">
            <a:avLst/>
          </a:prstGeom>
        </p:spPr>
      </p:pic>
      <p:sp>
        <p:nvSpPr>
          <p:cNvPr id="11" name="Content Placeholder 8">
            <a:extLst>
              <a:ext uri="{FF2B5EF4-FFF2-40B4-BE49-F238E27FC236}">
                <a16:creationId xmlns:a16="http://schemas.microsoft.com/office/drawing/2014/main" id="{6815975D-9905-1447-A844-66B5B3DAD3BF}"/>
              </a:ext>
            </a:extLst>
          </p:cNvPr>
          <p:cNvSpPr txBox="1">
            <a:spLocks/>
          </p:cNvSpPr>
          <p:nvPr/>
        </p:nvSpPr>
        <p:spPr>
          <a:xfrm>
            <a:off x="7228056" y="4893311"/>
            <a:ext cx="3749040" cy="1463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mn-lt"/>
                <a:ea typeface="Amazon Ember" panose="02000000000000000000" pitchFamily="2" charset="0"/>
              </a:rPr>
              <a:t>Mateo advises them to enhance security by running the café’s application server in a private subnet that is separate from the database instance.</a:t>
            </a:r>
          </a:p>
        </p:txBody>
      </p:sp>
      <p:sp>
        <p:nvSpPr>
          <p:cNvPr id="8" name="Footer Placeholder 2">
            <a:extLst>
              <a:ext uri="{C183D7F6-B498-43B3-948B-1728B52AA6E4}">
                <adec:decorative xmlns:adec="http://schemas.microsoft.com/office/drawing/2017/decorative" val="1"/>
              </a:ext>
            </a:extLst>
          </p:cNvPr>
          <p:cNvSpPr>
            <a:spLocks noGrp="1"/>
          </p:cNvSpPr>
          <p:nvPr>
            <p:ph type="ftr" sz="quarter" idx="4294967295"/>
          </p:nvPr>
        </p:nvSpPr>
        <p:spPr>
          <a:xfrm>
            <a:off x="419100" y="6356350"/>
            <a:ext cx="6871048"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r>
              <a:rPr lang="en-US" dirty="0">
                <a:solidFill>
                  <a:srgbClr val="000000">
                    <a:tint val="75000"/>
                  </a:srgbClr>
                </a:solidFill>
              </a:rPr>
              <a:t>© 2020, Amazon Web Services, Inc. or its Affiliates. All rights reserved.</a:t>
            </a:r>
          </a:p>
        </p:txBody>
      </p:sp>
      <p:sp>
        <p:nvSpPr>
          <p:cNvPr id="3" name="Slide Number Placeholder 2"/>
          <p:cNvSpPr>
            <a:spLocks noGrp="1"/>
          </p:cNvSpPr>
          <p:nvPr>
            <p:ph type="sldNum" sz="quarter" idx="12"/>
          </p:nvPr>
        </p:nvSpPr>
        <p:spPr/>
        <p:txBody>
          <a:bodyPr/>
          <a:lstStyle/>
          <a:p>
            <a:fld id="{B6A95138-A96E-2F42-A959-2EFD44FE4AB7}" type="slidenum">
              <a:rPr lang="en-US" smtClean="0"/>
              <a:pPr/>
              <a:t>44</a:t>
            </a:fld>
            <a:endParaRPr lang="en-US" dirty="0"/>
          </a:p>
        </p:txBody>
      </p:sp>
    </p:spTree>
    <p:custDataLst>
      <p:tags r:id="rId1"/>
    </p:custDataLst>
    <p:extLst>
      <p:ext uri="{BB962C8B-B14F-4D97-AF65-F5344CB8AC3E}">
        <p14:creationId xmlns:p14="http://schemas.microsoft.com/office/powerpoint/2010/main" val="1347408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lab: Tasks</a:t>
            </a:r>
          </a:p>
        </p:txBody>
      </p:sp>
      <p:sp>
        <p:nvSpPr>
          <p:cNvPr id="7" name="Content Placeholder 6">
            <a:extLst>
              <a:ext uri="{FF2B5EF4-FFF2-40B4-BE49-F238E27FC236}">
                <a16:creationId xmlns:a16="http://schemas.microsoft.com/office/drawing/2014/main" id="{358653D5-E04B-5646-A879-B4A147607831}"/>
              </a:ext>
            </a:extLst>
          </p:cNvPr>
          <p:cNvSpPr>
            <a:spLocks noGrp="1"/>
          </p:cNvSpPr>
          <p:nvPr>
            <p:ph idx="1"/>
          </p:nvPr>
        </p:nvSpPr>
        <p:spPr/>
        <p:txBody>
          <a:bodyPr/>
          <a:lstStyle/>
          <a:p>
            <a:pPr marL="514350" indent="-514350">
              <a:buFont typeface="+mj-lt"/>
              <a:buAutoNum type="arabicPeriod"/>
            </a:pPr>
            <a:r>
              <a:rPr lang="en-US" sz="2200" dirty="0"/>
              <a:t>Creating a public subnet</a:t>
            </a:r>
          </a:p>
          <a:p>
            <a:pPr marL="514350" indent="-514350">
              <a:buFont typeface="+mj-lt"/>
              <a:buAutoNum type="arabicPeriod"/>
            </a:pPr>
            <a:r>
              <a:rPr lang="en-US" sz="2200" dirty="0"/>
              <a:t>Creating a bastion host</a:t>
            </a:r>
          </a:p>
          <a:p>
            <a:pPr marL="514350" indent="-514350">
              <a:buFont typeface="+mj-lt"/>
              <a:buAutoNum type="arabicPeriod"/>
            </a:pPr>
            <a:r>
              <a:rPr lang="en-US" sz="2200" dirty="0"/>
              <a:t>Allocating an Elastic IP address for the bastion host</a:t>
            </a:r>
          </a:p>
          <a:p>
            <a:pPr marL="514350" indent="-514350">
              <a:buFont typeface="+mj-lt"/>
              <a:buAutoNum type="arabicPeriod"/>
            </a:pPr>
            <a:r>
              <a:rPr lang="en-US" sz="2200" dirty="0"/>
              <a:t>Testing the connection to the bastion host</a:t>
            </a:r>
          </a:p>
          <a:p>
            <a:pPr marL="514350" indent="-514350">
              <a:buFont typeface="+mj-lt"/>
              <a:buAutoNum type="arabicPeriod"/>
            </a:pPr>
            <a:r>
              <a:rPr lang="en-US" sz="2200" dirty="0"/>
              <a:t>Creating a private subnet</a:t>
            </a:r>
          </a:p>
          <a:p>
            <a:pPr marL="514350" indent="-514350">
              <a:buFont typeface="+mj-lt"/>
              <a:buAutoNum type="arabicPeriod"/>
            </a:pPr>
            <a:r>
              <a:rPr lang="en-US" sz="2200" dirty="0"/>
              <a:t>Creating a NAT gateway</a:t>
            </a:r>
          </a:p>
          <a:p>
            <a:pPr marL="514350" indent="-514350">
              <a:buFont typeface="+mj-lt"/>
              <a:buAutoNum type="arabicPeriod"/>
            </a:pPr>
            <a:r>
              <a:rPr lang="en-US" sz="2200" dirty="0"/>
              <a:t>Creating an EC2 instance in a private subnet</a:t>
            </a:r>
          </a:p>
          <a:p>
            <a:pPr marL="514350" indent="-514350">
              <a:buFont typeface="+mj-lt"/>
              <a:buAutoNum type="arabicPeriod"/>
            </a:pPr>
            <a:r>
              <a:rPr lang="en-US" sz="2200" dirty="0"/>
              <a:t>Configuring your SSH client for SSH passthrough</a:t>
            </a:r>
          </a:p>
          <a:p>
            <a:pPr marL="514350" indent="-514350">
              <a:buFont typeface="+mj-lt"/>
              <a:buAutoNum type="arabicPeriod"/>
            </a:pPr>
            <a:r>
              <a:rPr lang="en-US" sz="2200" dirty="0"/>
              <a:t>Testing the SSH connection from the bastion host</a:t>
            </a:r>
          </a:p>
          <a:p>
            <a:pPr marL="514350" indent="-514350">
              <a:buFont typeface="+mj-lt"/>
              <a:buAutoNum type="arabicPeriod"/>
            </a:pPr>
            <a:r>
              <a:rPr lang="en-US" sz="2200" dirty="0"/>
              <a:t>Creating a network ACL</a:t>
            </a:r>
          </a:p>
          <a:p>
            <a:pPr marL="514350" indent="-514350">
              <a:buFont typeface="+mj-lt"/>
              <a:buAutoNum type="arabicPeriod"/>
            </a:pPr>
            <a:r>
              <a:rPr lang="en-US" sz="2200" dirty="0"/>
              <a:t>Testing your custom network ACL</a:t>
            </a:r>
          </a:p>
        </p:txBody>
      </p:sp>
      <p:sp>
        <p:nvSpPr>
          <p:cNvPr id="3" name="Footer Placeholder 2">
            <a:extLst>
              <a:ext uri="{FF2B5EF4-FFF2-40B4-BE49-F238E27FC236}">
                <a16:creationId xmlns:a16="http://schemas.microsoft.com/office/drawing/2014/main" id="{1548BFDC-1ADC-2D40-95C2-79A18198E99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5" name="Slide Number Placeholder 4">
            <a:extLst>
              <a:ext uri="{FF2B5EF4-FFF2-40B4-BE49-F238E27FC236}">
                <a16:creationId xmlns:a16="http://schemas.microsoft.com/office/drawing/2014/main" id="{87F41221-0FFA-CE47-AB11-80D53C8EC541}"/>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45</a:t>
            </a:fld>
            <a:endParaRPr lang="en-US" dirty="0"/>
          </a:p>
        </p:txBody>
      </p:sp>
    </p:spTree>
    <p:custDataLst>
      <p:tags r:id="rId1"/>
    </p:custDataLst>
    <p:extLst>
      <p:ext uri="{BB962C8B-B14F-4D97-AF65-F5344CB8AC3E}">
        <p14:creationId xmlns:p14="http://schemas.microsoft.com/office/powerpoint/2010/main" val="2079520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Challenge lab: Final product </a:t>
            </a:r>
          </a:p>
        </p:txBody>
      </p:sp>
      <p:grpSp>
        <p:nvGrpSpPr>
          <p:cNvPr id="27" name="Group 26" descr="architecture diagram of public subnet with a nat gateway, bastion host in a security group, and test instance in a security group, surrounded by default network ACL, and a private subnet with an ec2 instance in a security group surrounded by a custom network ACL.">
            <a:extLst>
              <a:ext uri="{FF2B5EF4-FFF2-40B4-BE49-F238E27FC236}">
                <a16:creationId xmlns:a16="http://schemas.microsoft.com/office/drawing/2014/main" id="{08D5F52C-742E-4A54-AFFF-DA4AD9123BF6}"/>
              </a:ext>
            </a:extLst>
          </p:cNvPr>
          <p:cNvGrpSpPr/>
          <p:nvPr/>
        </p:nvGrpSpPr>
        <p:grpSpPr>
          <a:xfrm>
            <a:off x="2749477" y="1230860"/>
            <a:ext cx="6693047" cy="5120640"/>
            <a:chOff x="3706515" y="1167062"/>
            <a:chExt cx="6693047" cy="5120640"/>
          </a:xfrm>
        </p:grpSpPr>
        <p:sp>
          <p:nvSpPr>
            <p:cNvPr id="28" name="Rectangle 27">
              <a:extLst>
                <a:ext uri="{FF2B5EF4-FFF2-40B4-BE49-F238E27FC236}">
                  <a16:creationId xmlns:a16="http://schemas.microsoft.com/office/drawing/2014/main" id="{C679E467-180D-4204-9856-9F59DDC32B31}"/>
                </a:ext>
              </a:extLst>
            </p:cNvPr>
            <p:cNvSpPr/>
            <p:nvPr/>
          </p:nvSpPr>
          <p:spPr>
            <a:xfrm>
              <a:off x="4181642" y="1167062"/>
              <a:ext cx="6217920" cy="512064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mj-lt"/>
                  <a:ea typeface="+mn-ea"/>
                  <a:cs typeface="+mn-cs"/>
                </a:rPr>
                <a:t> Lab VPC: 10.0.0.0/16</a:t>
              </a:r>
            </a:p>
          </p:txBody>
        </p:sp>
        <p:pic>
          <p:nvPicPr>
            <p:cNvPr id="29" name="Graphic 28">
              <a:extLst>
                <a:ext uri="{FF2B5EF4-FFF2-40B4-BE49-F238E27FC236}">
                  <a16:creationId xmlns:a16="http://schemas.microsoft.com/office/drawing/2014/main" id="{57BBBD9D-6165-44DB-8E83-5CB4FDEBF16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1644" y="1167063"/>
              <a:ext cx="457200" cy="457200"/>
            </a:xfrm>
            <a:prstGeom prst="rect">
              <a:avLst/>
            </a:prstGeom>
          </p:spPr>
        </p:pic>
        <p:grpSp>
          <p:nvGrpSpPr>
            <p:cNvPr id="30" name="Group 29">
              <a:extLst>
                <a:ext uri="{FF2B5EF4-FFF2-40B4-BE49-F238E27FC236}">
                  <a16:creationId xmlns:a16="http://schemas.microsoft.com/office/drawing/2014/main" id="{EC05CDAF-32AE-468E-B443-7F3C80CF6673}"/>
                </a:ext>
              </a:extLst>
            </p:cNvPr>
            <p:cNvGrpSpPr/>
            <p:nvPr/>
          </p:nvGrpSpPr>
          <p:grpSpPr>
            <a:xfrm>
              <a:off x="3706515" y="3516467"/>
              <a:ext cx="941283" cy="1040142"/>
              <a:chOff x="2619974" y="3684911"/>
              <a:chExt cx="941283" cy="1040142"/>
            </a:xfrm>
          </p:grpSpPr>
          <p:sp>
            <p:nvSpPr>
              <p:cNvPr id="67" name="TextBox 66">
                <a:extLst>
                  <a:ext uri="{FF2B5EF4-FFF2-40B4-BE49-F238E27FC236}">
                    <a16:creationId xmlns:a16="http://schemas.microsoft.com/office/drawing/2014/main" id="{0B3E6125-BCEB-40CB-8EEC-30105C432A43}"/>
                  </a:ext>
                </a:extLst>
              </p:cNvPr>
              <p:cNvSpPr txBox="1"/>
              <p:nvPr/>
            </p:nvSpPr>
            <p:spPr>
              <a:xfrm>
                <a:off x="2619974" y="4140278"/>
                <a:ext cx="941283"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Internet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gateway</a:t>
                </a:r>
              </a:p>
            </p:txBody>
          </p:sp>
          <p:pic>
            <p:nvPicPr>
              <p:cNvPr id="68" name="Graphic 67">
                <a:extLst>
                  <a:ext uri="{FF2B5EF4-FFF2-40B4-BE49-F238E27FC236}">
                    <a16:creationId xmlns:a16="http://schemas.microsoft.com/office/drawing/2014/main" id="{D6803108-5F7C-42D6-B489-3207F648760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9678" y="3684911"/>
                <a:ext cx="469900" cy="469900"/>
              </a:xfrm>
              <a:prstGeom prst="rect">
                <a:avLst/>
              </a:prstGeom>
            </p:spPr>
          </p:pic>
        </p:grpSp>
        <p:sp>
          <p:nvSpPr>
            <p:cNvPr id="31" name="Oval 30">
              <a:extLst>
                <a:ext uri="{FF2B5EF4-FFF2-40B4-BE49-F238E27FC236}">
                  <a16:creationId xmlns:a16="http://schemas.microsoft.com/office/drawing/2014/main" id="{E8770109-FA22-4056-ACA8-AEF66AE72A8B}"/>
                </a:ext>
              </a:extLst>
            </p:cNvPr>
            <p:cNvSpPr/>
            <p:nvPr/>
          </p:nvSpPr>
          <p:spPr>
            <a:xfrm>
              <a:off x="6031571" y="2860370"/>
              <a:ext cx="126751" cy="1267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75FE3A6F-844F-4C95-9255-97FD0BCDFE46}"/>
                </a:ext>
              </a:extLst>
            </p:cNvPr>
            <p:cNvGrpSpPr/>
            <p:nvPr/>
          </p:nvGrpSpPr>
          <p:grpSpPr>
            <a:xfrm>
              <a:off x="5770645" y="4022213"/>
              <a:ext cx="3200400" cy="2155189"/>
              <a:chOff x="5985799" y="4022213"/>
              <a:chExt cx="3200400" cy="2155189"/>
            </a:xfrm>
          </p:grpSpPr>
          <p:grpSp>
            <p:nvGrpSpPr>
              <p:cNvPr id="52" name="Group 51">
                <a:extLst>
                  <a:ext uri="{FF2B5EF4-FFF2-40B4-BE49-F238E27FC236}">
                    <a16:creationId xmlns:a16="http://schemas.microsoft.com/office/drawing/2014/main" id="{6BFE2A94-DBEC-4436-AF8F-D9166FC2A659}"/>
                  </a:ext>
                </a:extLst>
              </p:cNvPr>
              <p:cNvGrpSpPr/>
              <p:nvPr/>
            </p:nvGrpSpPr>
            <p:grpSpPr>
              <a:xfrm>
                <a:off x="6074177" y="4564505"/>
                <a:ext cx="3023644" cy="1554480"/>
                <a:chOff x="5709148" y="4744981"/>
                <a:chExt cx="3023644" cy="1554480"/>
              </a:xfrm>
            </p:grpSpPr>
            <p:sp>
              <p:nvSpPr>
                <p:cNvPr id="55" name="Rectangle 54">
                  <a:extLst>
                    <a:ext uri="{FF2B5EF4-FFF2-40B4-BE49-F238E27FC236}">
                      <a16:creationId xmlns:a16="http://schemas.microsoft.com/office/drawing/2014/main" id="{D39DBA39-72D3-4F0F-8E39-35663995F4AF}"/>
                    </a:ext>
                  </a:extLst>
                </p:cNvPr>
                <p:cNvSpPr/>
                <p:nvPr/>
              </p:nvSpPr>
              <p:spPr>
                <a:xfrm>
                  <a:off x="5715272" y="4744981"/>
                  <a:ext cx="3017520" cy="155448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8275" marR="0" lvl="0" indent="-168275"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   Private subnet: </a:t>
                  </a:r>
                  <a:r>
                    <a:rPr lang="en-US" sz="1600" kern="0" dirty="0">
                      <a:solidFill>
                        <a:srgbClr val="007CBC"/>
                      </a:solidFill>
                      <a:latin typeface="+mj-lt"/>
                    </a:rPr>
                    <a:t>10.0.1.0/24</a:t>
                  </a:r>
                  <a:endParaRPr kumimoji="0" lang="en-US" sz="1600" b="0" i="0" u="none" strike="noStrike" kern="0" cap="none" spc="0" normalizeH="0" baseline="0" noProof="0" dirty="0">
                    <a:ln>
                      <a:noFill/>
                    </a:ln>
                    <a:solidFill>
                      <a:srgbClr val="007CBC"/>
                    </a:solidFill>
                    <a:effectLst/>
                    <a:uLnTx/>
                    <a:uFillTx/>
                    <a:latin typeface="+mj-lt"/>
                    <a:ea typeface="+mn-ea"/>
                    <a:cs typeface="+mn-cs"/>
                  </a:endParaRPr>
                </a:p>
              </p:txBody>
            </p:sp>
            <p:pic>
              <p:nvPicPr>
                <p:cNvPr id="56" name="Graphic 55">
                  <a:extLst>
                    <a:ext uri="{FF2B5EF4-FFF2-40B4-BE49-F238E27FC236}">
                      <a16:creationId xmlns:a16="http://schemas.microsoft.com/office/drawing/2014/main" id="{9BFB1E23-7CD9-4F38-AE10-9519132567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9148" y="4744982"/>
                  <a:ext cx="457200" cy="457200"/>
                </a:xfrm>
                <a:prstGeom prst="rect">
                  <a:avLst/>
                </a:prstGeom>
              </p:spPr>
            </p:pic>
            <p:pic>
              <p:nvPicPr>
                <p:cNvPr id="62" name="Graphic 61">
                  <a:extLst>
                    <a:ext uri="{FF2B5EF4-FFF2-40B4-BE49-F238E27FC236}">
                      <a16:creationId xmlns:a16="http://schemas.microsoft.com/office/drawing/2014/main" id="{3D27B0B5-2EB9-412A-BD96-8D3B2EED02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082" y="5449949"/>
                  <a:ext cx="469900" cy="469900"/>
                </a:xfrm>
                <a:prstGeom prst="rect">
                  <a:avLst/>
                </a:prstGeom>
              </p:spPr>
            </p:pic>
            <p:sp>
              <p:nvSpPr>
                <p:cNvPr id="64" name="TextBox 63">
                  <a:extLst>
                    <a:ext uri="{FF2B5EF4-FFF2-40B4-BE49-F238E27FC236}">
                      <a16:creationId xmlns:a16="http://schemas.microsoft.com/office/drawing/2014/main" id="{DFFDDFEC-CB9E-48B6-9E6B-9543AC363126}"/>
                    </a:ext>
                  </a:extLst>
                </p:cNvPr>
                <p:cNvSpPr txBox="1"/>
                <p:nvPr/>
              </p:nvSpPr>
              <p:spPr>
                <a:xfrm>
                  <a:off x="6556221" y="5861299"/>
                  <a:ext cx="133562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65" name="Rectangle 64">
                  <a:extLst>
                    <a:ext uri="{FF2B5EF4-FFF2-40B4-BE49-F238E27FC236}">
                      <a16:creationId xmlns:a16="http://schemas.microsoft.com/office/drawing/2014/main" id="{253AC93A-601B-479E-AA84-55F9F4CCE462}"/>
                    </a:ext>
                  </a:extLst>
                </p:cNvPr>
                <p:cNvSpPr/>
                <p:nvPr/>
              </p:nvSpPr>
              <p:spPr>
                <a:xfrm>
                  <a:off x="6446792" y="5099117"/>
                  <a:ext cx="155448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mj-lt"/>
                      <a:ea typeface="+mn-ea"/>
                      <a:cs typeface="+mn-cs"/>
                    </a:rPr>
                    <a:t>Security group</a:t>
                  </a:r>
                </a:p>
              </p:txBody>
            </p:sp>
          </p:grpSp>
          <p:pic>
            <p:nvPicPr>
              <p:cNvPr id="53" name="Graphic 52">
                <a:extLst>
                  <a:ext uri="{FF2B5EF4-FFF2-40B4-BE49-F238E27FC236}">
                    <a16:creationId xmlns:a16="http://schemas.microsoft.com/office/drawing/2014/main" id="{0864E2D0-DAAA-4F40-A604-9EFF75B726B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1049" y="4022213"/>
                <a:ext cx="469900" cy="469900"/>
              </a:xfrm>
              <a:prstGeom prst="rect">
                <a:avLst/>
              </a:prstGeom>
            </p:spPr>
          </p:pic>
          <p:sp>
            <p:nvSpPr>
              <p:cNvPr id="54" name="Rectangle 53">
                <a:extLst>
                  <a:ext uri="{FF2B5EF4-FFF2-40B4-BE49-F238E27FC236}">
                    <a16:creationId xmlns:a16="http://schemas.microsoft.com/office/drawing/2014/main" id="{C4FB0BD0-59A8-4A19-8600-C06592D750EA}"/>
                  </a:ext>
                </a:extLst>
              </p:cNvPr>
              <p:cNvSpPr/>
              <p:nvPr/>
            </p:nvSpPr>
            <p:spPr>
              <a:xfrm>
                <a:off x="5985799" y="4257162"/>
                <a:ext cx="3200400" cy="19202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grpSp>
        <p:sp>
          <p:nvSpPr>
            <p:cNvPr id="33" name="TextBox 32">
              <a:extLst>
                <a:ext uri="{FF2B5EF4-FFF2-40B4-BE49-F238E27FC236}">
                  <a16:creationId xmlns:a16="http://schemas.microsoft.com/office/drawing/2014/main" id="{A4D7405E-2D4D-47CC-BCF8-0AED669DE060}"/>
                </a:ext>
              </a:extLst>
            </p:cNvPr>
            <p:cNvSpPr txBox="1"/>
            <p:nvPr/>
          </p:nvSpPr>
          <p:spPr>
            <a:xfrm>
              <a:off x="7629432" y="4078629"/>
              <a:ext cx="210185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Custom Network ACL</a:t>
              </a:r>
            </a:p>
          </p:txBody>
        </p:sp>
        <p:grpSp>
          <p:nvGrpSpPr>
            <p:cNvPr id="34" name="Group 33">
              <a:extLst>
                <a:ext uri="{FF2B5EF4-FFF2-40B4-BE49-F238E27FC236}">
                  <a16:creationId xmlns:a16="http://schemas.microsoft.com/office/drawing/2014/main" id="{325EF049-8CF9-45A9-91FE-CC3B0FCF09B6}"/>
                </a:ext>
              </a:extLst>
            </p:cNvPr>
            <p:cNvGrpSpPr/>
            <p:nvPr/>
          </p:nvGrpSpPr>
          <p:grpSpPr>
            <a:xfrm>
              <a:off x="4888519" y="1499861"/>
              <a:ext cx="5394960" cy="2149205"/>
              <a:chOff x="4888519" y="1499861"/>
              <a:chExt cx="5394960" cy="2149205"/>
            </a:xfrm>
          </p:grpSpPr>
          <p:grpSp>
            <p:nvGrpSpPr>
              <p:cNvPr id="36" name="Group 35">
                <a:extLst>
                  <a:ext uri="{FF2B5EF4-FFF2-40B4-BE49-F238E27FC236}">
                    <a16:creationId xmlns:a16="http://schemas.microsoft.com/office/drawing/2014/main" id="{F2DEE555-2BDE-4B6E-BF22-A57765E9755A}"/>
                  </a:ext>
                </a:extLst>
              </p:cNvPr>
              <p:cNvGrpSpPr/>
              <p:nvPr/>
            </p:nvGrpSpPr>
            <p:grpSpPr>
              <a:xfrm>
                <a:off x="4979959" y="1569542"/>
                <a:ext cx="5212080" cy="1554480"/>
                <a:chOff x="4871242" y="1569542"/>
                <a:chExt cx="5212080" cy="1554480"/>
              </a:xfrm>
            </p:grpSpPr>
            <p:sp>
              <p:nvSpPr>
                <p:cNvPr id="39" name="Rectangle 38">
                  <a:extLst>
                    <a:ext uri="{FF2B5EF4-FFF2-40B4-BE49-F238E27FC236}">
                      <a16:creationId xmlns:a16="http://schemas.microsoft.com/office/drawing/2014/main" id="{BF0BAA91-1A70-48A6-B042-6E4B9268E507}"/>
                    </a:ext>
                  </a:extLst>
                </p:cNvPr>
                <p:cNvSpPr/>
                <p:nvPr/>
              </p:nvSpPr>
              <p:spPr>
                <a:xfrm>
                  <a:off x="4871242" y="1569542"/>
                  <a:ext cx="5212080" cy="155448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mj-lt"/>
                      <a:ea typeface="+mn-ea"/>
                      <a:cs typeface="+mn-cs"/>
                    </a:rPr>
                    <a:t>Public subnet: 10.0.0.0/24</a:t>
                  </a:r>
                </a:p>
              </p:txBody>
            </p:sp>
            <p:pic>
              <p:nvPicPr>
                <p:cNvPr id="40" name="Graphic 39">
                  <a:extLst>
                    <a:ext uri="{FF2B5EF4-FFF2-40B4-BE49-F238E27FC236}">
                      <a16:creationId xmlns:a16="http://schemas.microsoft.com/office/drawing/2014/main" id="{2BD60053-1C0C-4895-B407-8616FB2BCD9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71242" y="1569542"/>
                  <a:ext cx="457200" cy="457200"/>
                </a:xfrm>
                <a:prstGeom prst="rect">
                  <a:avLst/>
                </a:prstGeom>
              </p:spPr>
            </p:pic>
            <p:grpSp>
              <p:nvGrpSpPr>
                <p:cNvPr id="41" name="Group 40">
                  <a:extLst>
                    <a:ext uri="{FF2B5EF4-FFF2-40B4-BE49-F238E27FC236}">
                      <a16:creationId xmlns:a16="http://schemas.microsoft.com/office/drawing/2014/main" id="{CC3E9059-5081-44B2-B9F9-A585D985A3FF}"/>
                    </a:ext>
                  </a:extLst>
                </p:cNvPr>
                <p:cNvGrpSpPr/>
                <p:nvPr/>
              </p:nvGrpSpPr>
              <p:grpSpPr>
                <a:xfrm>
                  <a:off x="6487205" y="1919386"/>
                  <a:ext cx="1554480" cy="1097280"/>
                  <a:chOff x="6487205" y="1859226"/>
                  <a:chExt cx="1554480" cy="1097280"/>
                </a:xfrm>
              </p:grpSpPr>
              <p:pic>
                <p:nvPicPr>
                  <p:cNvPr id="49" name="Graphic 48">
                    <a:extLst>
                      <a:ext uri="{FF2B5EF4-FFF2-40B4-BE49-F238E27FC236}">
                        <a16:creationId xmlns:a16="http://schemas.microsoft.com/office/drawing/2014/main" id="{04381229-D28D-45C9-AEB7-C999A317F75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9495" y="2204311"/>
                    <a:ext cx="469900" cy="469900"/>
                  </a:xfrm>
                  <a:prstGeom prst="rect">
                    <a:avLst/>
                  </a:prstGeom>
                </p:spPr>
              </p:pic>
              <p:sp>
                <p:nvSpPr>
                  <p:cNvPr id="50" name="TextBox 49">
                    <a:extLst>
                      <a:ext uri="{FF2B5EF4-FFF2-40B4-BE49-F238E27FC236}">
                        <a16:creationId xmlns:a16="http://schemas.microsoft.com/office/drawing/2014/main" id="{8ACBA8A8-9AEE-43BC-97D1-FFE84E31BA3E}"/>
                      </a:ext>
                    </a:extLst>
                  </p:cNvPr>
                  <p:cNvSpPr txBox="1"/>
                  <p:nvPr/>
                </p:nvSpPr>
                <p:spPr>
                  <a:xfrm>
                    <a:off x="6615069" y="2615661"/>
                    <a:ext cx="1298753"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Bastion host</a:t>
                    </a:r>
                  </a:p>
                </p:txBody>
              </p:sp>
              <p:sp>
                <p:nvSpPr>
                  <p:cNvPr id="51" name="Rectangle 50">
                    <a:extLst>
                      <a:ext uri="{FF2B5EF4-FFF2-40B4-BE49-F238E27FC236}">
                        <a16:creationId xmlns:a16="http://schemas.microsoft.com/office/drawing/2014/main" id="{11768905-23B9-4DDF-B3DA-8F9C78EAEF3C}"/>
                      </a:ext>
                    </a:extLst>
                  </p:cNvPr>
                  <p:cNvSpPr/>
                  <p:nvPr/>
                </p:nvSpPr>
                <p:spPr>
                  <a:xfrm>
                    <a:off x="6487205" y="1859226"/>
                    <a:ext cx="155448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mj-lt"/>
                        <a:ea typeface="+mn-ea"/>
                        <a:cs typeface="+mn-cs"/>
                      </a:rPr>
                      <a:t>Security group</a:t>
                    </a:r>
                  </a:p>
                </p:txBody>
              </p:sp>
            </p:grpSp>
            <p:grpSp>
              <p:nvGrpSpPr>
                <p:cNvPr id="42" name="Group 41">
                  <a:extLst>
                    <a:ext uri="{FF2B5EF4-FFF2-40B4-BE49-F238E27FC236}">
                      <a16:creationId xmlns:a16="http://schemas.microsoft.com/office/drawing/2014/main" id="{67300CE5-9A75-4A37-ADBF-8216AB905196}"/>
                    </a:ext>
                  </a:extLst>
                </p:cNvPr>
                <p:cNvGrpSpPr/>
                <p:nvPr/>
              </p:nvGrpSpPr>
              <p:grpSpPr>
                <a:xfrm>
                  <a:off x="4964348" y="2264471"/>
                  <a:ext cx="1380506" cy="749904"/>
                  <a:chOff x="4964348" y="2204311"/>
                  <a:chExt cx="1380506" cy="749904"/>
                </a:xfrm>
              </p:grpSpPr>
              <p:sp>
                <p:nvSpPr>
                  <p:cNvPr id="47" name="TextBox 46">
                    <a:extLst>
                      <a:ext uri="{FF2B5EF4-FFF2-40B4-BE49-F238E27FC236}">
                        <a16:creationId xmlns:a16="http://schemas.microsoft.com/office/drawing/2014/main" id="{C105BF57-7ED9-4291-9942-764D5AE3C7BF}"/>
                      </a:ext>
                    </a:extLst>
                  </p:cNvPr>
                  <p:cNvSpPr txBox="1"/>
                  <p:nvPr/>
                </p:nvSpPr>
                <p:spPr>
                  <a:xfrm>
                    <a:off x="4964348" y="2615661"/>
                    <a:ext cx="1380506"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pic>
                <p:nvPicPr>
                  <p:cNvPr id="48" name="Graphic 47">
                    <a:extLst>
                      <a:ext uri="{FF2B5EF4-FFF2-40B4-BE49-F238E27FC236}">
                        <a16:creationId xmlns:a16="http://schemas.microsoft.com/office/drawing/2014/main" id="{E233A51C-9083-4760-AEC3-BB51896C5FB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19651" y="2204311"/>
                    <a:ext cx="469900" cy="469900"/>
                  </a:xfrm>
                  <a:prstGeom prst="rect">
                    <a:avLst/>
                  </a:prstGeom>
                </p:spPr>
              </p:pic>
            </p:grpSp>
            <p:grpSp>
              <p:nvGrpSpPr>
                <p:cNvPr id="43" name="Group 42">
                  <a:extLst>
                    <a:ext uri="{FF2B5EF4-FFF2-40B4-BE49-F238E27FC236}">
                      <a16:creationId xmlns:a16="http://schemas.microsoft.com/office/drawing/2014/main" id="{CB5BDE20-C57D-44B8-B222-AB1E1C669668}"/>
                    </a:ext>
                  </a:extLst>
                </p:cNvPr>
                <p:cNvGrpSpPr/>
                <p:nvPr/>
              </p:nvGrpSpPr>
              <p:grpSpPr>
                <a:xfrm>
                  <a:off x="8410068" y="1913241"/>
                  <a:ext cx="1554480" cy="1097280"/>
                  <a:chOff x="8410068" y="1853081"/>
                  <a:chExt cx="1554480" cy="1097280"/>
                </a:xfrm>
              </p:grpSpPr>
              <p:pic>
                <p:nvPicPr>
                  <p:cNvPr id="44" name="Graphic 43">
                    <a:extLst>
                      <a:ext uri="{FF2B5EF4-FFF2-40B4-BE49-F238E27FC236}">
                        <a16:creationId xmlns:a16="http://schemas.microsoft.com/office/drawing/2014/main" id="{8DBC5869-1AE5-480C-8473-F7F5DADC925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52358" y="2198166"/>
                    <a:ext cx="469900" cy="469900"/>
                  </a:xfrm>
                  <a:prstGeom prst="rect">
                    <a:avLst/>
                  </a:prstGeom>
                </p:spPr>
              </p:pic>
              <p:sp>
                <p:nvSpPr>
                  <p:cNvPr id="45" name="TextBox 44">
                    <a:extLst>
                      <a:ext uri="{FF2B5EF4-FFF2-40B4-BE49-F238E27FC236}">
                        <a16:creationId xmlns:a16="http://schemas.microsoft.com/office/drawing/2014/main" id="{944D4CB9-974E-409D-B53B-E4E17BB80DE2}"/>
                      </a:ext>
                    </a:extLst>
                  </p:cNvPr>
                  <p:cNvSpPr txBox="1"/>
                  <p:nvPr/>
                </p:nvSpPr>
                <p:spPr>
                  <a:xfrm>
                    <a:off x="8506673" y="2609516"/>
                    <a:ext cx="1361271"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Test instance</a:t>
                    </a:r>
                  </a:p>
                </p:txBody>
              </p:sp>
              <p:sp>
                <p:nvSpPr>
                  <p:cNvPr id="46" name="Rectangle 45">
                    <a:extLst>
                      <a:ext uri="{FF2B5EF4-FFF2-40B4-BE49-F238E27FC236}">
                        <a16:creationId xmlns:a16="http://schemas.microsoft.com/office/drawing/2014/main" id="{C134FD66-ACA3-4E4F-BE04-D55ED77BFFD1}"/>
                      </a:ext>
                    </a:extLst>
                  </p:cNvPr>
                  <p:cNvSpPr/>
                  <p:nvPr/>
                </p:nvSpPr>
                <p:spPr>
                  <a:xfrm>
                    <a:off x="8410068" y="1853081"/>
                    <a:ext cx="1554480" cy="109728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mj-lt"/>
                        <a:ea typeface="+mn-ea"/>
                        <a:cs typeface="+mn-cs"/>
                      </a:rPr>
                      <a:t>Security group</a:t>
                    </a:r>
                  </a:p>
                </p:txBody>
              </p:sp>
            </p:grpSp>
          </p:grpSp>
          <p:pic>
            <p:nvPicPr>
              <p:cNvPr id="37" name="Graphic 36">
                <a:extLst>
                  <a:ext uri="{FF2B5EF4-FFF2-40B4-BE49-F238E27FC236}">
                    <a16:creationId xmlns:a16="http://schemas.microsoft.com/office/drawing/2014/main" id="{BF76BDC4-8757-43D5-9EDA-0465EF5D530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5895" y="3179166"/>
                <a:ext cx="469900" cy="469900"/>
              </a:xfrm>
              <a:prstGeom prst="rect">
                <a:avLst/>
              </a:prstGeom>
            </p:spPr>
          </p:pic>
          <p:sp>
            <p:nvSpPr>
              <p:cNvPr id="38" name="Rectangle 37">
                <a:extLst>
                  <a:ext uri="{FF2B5EF4-FFF2-40B4-BE49-F238E27FC236}">
                    <a16:creationId xmlns:a16="http://schemas.microsoft.com/office/drawing/2014/main" id="{72630059-A918-4669-A134-C780809B7DCA}"/>
                  </a:ext>
                </a:extLst>
              </p:cNvPr>
              <p:cNvSpPr/>
              <p:nvPr/>
            </p:nvSpPr>
            <p:spPr>
              <a:xfrm>
                <a:off x="4888519" y="1499861"/>
                <a:ext cx="5394960" cy="19202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grpSp>
        <p:sp>
          <p:nvSpPr>
            <p:cNvPr id="35" name="TextBox 34">
              <a:extLst>
                <a:ext uri="{FF2B5EF4-FFF2-40B4-BE49-F238E27FC236}">
                  <a16:creationId xmlns:a16="http://schemas.microsoft.com/office/drawing/2014/main" id="{26CA6FA1-AF4B-4737-A88F-D33DBBDD9850}"/>
                </a:ext>
              </a:extLst>
            </p:cNvPr>
            <p:cNvSpPr txBox="1"/>
            <p:nvPr/>
          </p:nvSpPr>
          <p:spPr>
            <a:xfrm>
              <a:off x="7629432" y="3253875"/>
              <a:ext cx="206819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Default Network ACL</a:t>
              </a:r>
            </a:p>
          </p:txBody>
        </p:sp>
      </p:grpSp>
      <p:sp>
        <p:nvSpPr>
          <p:cNvPr id="3" name="Footer Placeholder 2">
            <a:extLst>
              <a:ext uri="{FF2B5EF4-FFF2-40B4-BE49-F238E27FC236}">
                <a16:creationId xmlns:a16="http://schemas.microsoft.com/office/drawing/2014/main" id="{57EF5604-52C6-1946-9B56-7F10AE0E450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7DF15A83-8D5A-ED4F-BA32-6245CB09EC53}"/>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46</a:t>
            </a:fld>
            <a:endParaRPr lang="en-US" dirty="0"/>
          </a:p>
        </p:txBody>
      </p:sp>
    </p:spTree>
    <p:custDataLst>
      <p:tags r:id="rId1"/>
    </p:custDataLst>
    <p:extLst>
      <p:ext uri="{BB962C8B-B14F-4D97-AF65-F5344CB8AC3E}">
        <p14:creationId xmlns:p14="http://schemas.microsoft.com/office/powerpoint/2010/main" val="2930848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5" name="Title 4">
            <a:extLst>
              <a:ext uri="{FF2B5EF4-FFF2-40B4-BE49-F238E27FC236}">
                <a16:creationId xmlns:a16="http://schemas.microsoft.com/office/drawing/2014/main" id="{AF620218-A447-48BF-A0D6-D9466C1D4E04}"/>
              </a:ext>
            </a:extLst>
          </p:cNvPr>
          <p:cNvSpPr>
            <a:spLocks noGrp="1"/>
          </p:cNvSpPr>
          <p:nvPr>
            <p:ph type="title"/>
          </p:nvPr>
        </p:nvSpPr>
        <p:spPr>
          <a:xfrm>
            <a:off x="6787619" y="2172918"/>
            <a:ext cx="4985281" cy="3770682"/>
          </a:xfrm>
        </p:spPr>
        <p:txBody>
          <a:bodyPr/>
          <a:lstStyle/>
          <a:p>
            <a:r>
              <a:rPr lang="en-US" dirty="0">
                <a:solidFill>
                  <a:srgbClr val="FFFFFF"/>
                </a:solidFill>
                <a:ea typeface="Amazon Ember" panose="02000000000000000000" pitchFamily="2" charset="0"/>
              </a:rPr>
              <a:t>Begin Module 6 – Challenge Lab: Creating a VPC Networking Environment for the Café</a:t>
            </a:r>
            <a:endParaRPr lang="en-US" dirty="0"/>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1" name="Picture 10">
              <a:extLst>
                <a:ext uri="{FF2B5EF4-FFF2-40B4-BE49-F238E27FC236}">
                  <a16:creationId xmlns:a16="http://schemas.microsoft.com/office/drawing/2014/main" id="{45C163E9-58FA-F745-9B8A-FE0E60F9CF7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90 minutes</a:t>
            </a:r>
          </a:p>
        </p:txBody>
      </p:sp>
      <p:sp>
        <p:nvSpPr>
          <p:cNvPr id="2" name="Footer Placeholder 1">
            <a:extLst>
              <a:ext uri="{FF2B5EF4-FFF2-40B4-BE49-F238E27FC236}">
                <a16:creationId xmlns:a16="http://schemas.microsoft.com/office/drawing/2014/main" id="{90058335-3F30-2D4F-B6BF-759C23F76B6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42865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Challenge lab debrief: </a:t>
            </a:r>
            <a:br>
              <a:rPr lang="en-US" sz="4000" dirty="0">
                <a:latin typeface="+mj-lt"/>
              </a:rPr>
            </a:br>
            <a:r>
              <a:rPr lang="en-US" sz="4000" dirty="0">
                <a:latin typeface="+mj-lt"/>
              </a:rPr>
              <a:t>Key takeaways</a:t>
            </a:r>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50B6CECA-AD66-DE40-8332-E974A5E0DA8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48</a:t>
            </a:fld>
            <a:endParaRPr lang="en-US" dirty="0"/>
          </a:p>
        </p:txBody>
      </p:sp>
    </p:spTree>
    <p:custDataLst>
      <p:tags r:id="rId1"/>
    </p:custDataLst>
    <p:extLst>
      <p:ext uri="{BB962C8B-B14F-4D97-AF65-F5344CB8AC3E}">
        <p14:creationId xmlns:p14="http://schemas.microsoft.com/office/powerpoint/2010/main" val="142306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6: Creating a Networking Environment</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5" name="Footer Placeholder 4">
            <a:extLst>
              <a:ext uri="{FF2B5EF4-FFF2-40B4-BE49-F238E27FC236}">
                <a16:creationId xmlns:a16="http://schemas.microsoft.com/office/drawing/2014/main" id="{1F7293B6-4B54-4C93-B707-383F2123411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697D-51C3-4F48-A6A8-214C2E24287A}"/>
              </a:ext>
            </a:extLst>
          </p:cNvPr>
          <p:cNvSpPr>
            <a:spLocks noGrp="1"/>
          </p:cNvSpPr>
          <p:nvPr>
            <p:ph type="title"/>
          </p:nvPr>
        </p:nvSpPr>
        <p:spPr/>
        <p:txBody>
          <a:bodyPr/>
          <a:lstStyle/>
          <a:p>
            <a:r>
              <a:rPr lang="en-US" sz="3600" dirty="0"/>
              <a:t>Networking as part of a larger architecture</a:t>
            </a:r>
          </a:p>
        </p:txBody>
      </p:sp>
      <p:grpSp>
        <p:nvGrpSpPr>
          <p:cNvPr id="3" name="Group 2" descr="architecture diagram of a three-tier enterprise architecture with the vpc, internet gateway, and public and private subnets in availability zone 1 revealed.">
            <a:extLst>
              <a:ext uri="{FF2B5EF4-FFF2-40B4-BE49-F238E27FC236}">
                <a16:creationId xmlns:a16="http://schemas.microsoft.com/office/drawing/2014/main" id="{9EDF6F02-C80E-432E-BAFA-2C0CA5241545}"/>
              </a:ext>
            </a:extLst>
          </p:cNvPr>
          <p:cNvGrpSpPr/>
          <p:nvPr/>
        </p:nvGrpSpPr>
        <p:grpSpPr>
          <a:xfrm>
            <a:off x="14813" y="1160581"/>
            <a:ext cx="12095979" cy="5303520"/>
            <a:chOff x="14813" y="1160581"/>
            <a:chExt cx="12095979" cy="5303520"/>
          </a:xfrm>
        </p:grpSpPr>
        <p:sp>
          <p:nvSpPr>
            <p:cNvPr id="152" name="Rectangle 151">
              <a:extLst>
                <a:ext uri="{FF2B5EF4-FFF2-40B4-BE49-F238E27FC236}">
                  <a16:creationId xmlns:a16="http://schemas.microsoft.com/office/drawing/2014/main" id="{A85750F1-998D-4270-B536-E16C2328A866}"/>
                </a:ext>
              </a:extLst>
            </p:cNvPr>
            <p:cNvSpPr/>
            <p:nvPr/>
          </p:nvSpPr>
          <p:spPr>
            <a:xfrm>
              <a:off x="7916903" y="4379141"/>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156" name="Group 155">
              <a:extLst>
                <a:ext uri="{FF2B5EF4-FFF2-40B4-BE49-F238E27FC236}">
                  <a16:creationId xmlns:a16="http://schemas.microsoft.com/office/drawing/2014/main" id="{36A6BD97-29E6-4135-9609-B7613B929907}"/>
                </a:ext>
              </a:extLst>
            </p:cNvPr>
            <p:cNvGrpSpPr/>
            <p:nvPr/>
          </p:nvGrpSpPr>
          <p:grpSpPr>
            <a:xfrm>
              <a:off x="10494038" y="4881863"/>
              <a:ext cx="1188720" cy="1242189"/>
              <a:chOff x="10134996" y="2326723"/>
              <a:chExt cx="1188720" cy="1242189"/>
            </a:xfrm>
          </p:grpSpPr>
          <p:sp>
            <p:nvSpPr>
              <p:cNvPr id="169" name="TextBox 168">
                <a:extLst>
                  <a:ext uri="{FF2B5EF4-FFF2-40B4-BE49-F238E27FC236}">
                    <a16:creationId xmlns:a16="http://schemas.microsoft.com/office/drawing/2014/main" id="{6F38A0BC-6ADF-42B4-88AE-41E7FCD7E349}"/>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170" name="Graphic 169">
                <a:extLst>
                  <a:ext uri="{FF2B5EF4-FFF2-40B4-BE49-F238E27FC236}">
                    <a16:creationId xmlns:a16="http://schemas.microsoft.com/office/drawing/2014/main" id="{5E257841-047F-4988-A4F2-B6853C9A50C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157" name="Group 156">
              <a:extLst>
                <a:ext uri="{FF2B5EF4-FFF2-40B4-BE49-F238E27FC236}">
                  <a16:creationId xmlns:a16="http://schemas.microsoft.com/office/drawing/2014/main" id="{95B75B16-2F53-4369-9BCB-E1F7BC8A19CC}"/>
                </a:ext>
              </a:extLst>
            </p:cNvPr>
            <p:cNvGrpSpPr/>
            <p:nvPr/>
          </p:nvGrpSpPr>
          <p:grpSpPr>
            <a:xfrm>
              <a:off x="7862875" y="4881863"/>
              <a:ext cx="1280160" cy="1242189"/>
              <a:chOff x="7737727" y="2326723"/>
              <a:chExt cx="1280160" cy="1242189"/>
            </a:xfrm>
          </p:grpSpPr>
          <p:sp>
            <p:nvSpPr>
              <p:cNvPr id="167" name="TextBox 166">
                <a:extLst>
                  <a:ext uri="{FF2B5EF4-FFF2-40B4-BE49-F238E27FC236}">
                    <a16:creationId xmlns:a16="http://schemas.microsoft.com/office/drawing/2014/main" id="{E2738AD8-D2AC-4879-8A56-67D61A2AD684}"/>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168" name="Graphic 167">
                <a:extLst>
                  <a:ext uri="{FF2B5EF4-FFF2-40B4-BE49-F238E27FC236}">
                    <a16:creationId xmlns:a16="http://schemas.microsoft.com/office/drawing/2014/main" id="{3BD7DEC2-DC75-487F-B153-9DEFFD3E12A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pic>
          <p:nvPicPr>
            <p:cNvPr id="162" name="Graphic 161">
              <a:extLst>
                <a:ext uri="{FF2B5EF4-FFF2-40B4-BE49-F238E27FC236}">
                  <a16:creationId xmlns:a16="http://schemas.microsoft.com/office/drawing/2014/main" id="{27FE46BF-934F-42A3-B8B8-960F033ED25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6903" y="4393648"/>
              <a:ext cx="457200" cy="457200"/>
            </a:xfrm>
            <a:prstGeom prst="rect">
              <a:avLst/>
            </a:prstGeom>
          </p:spPr>
        </p:pic>
        <p:sp>
          <p:nvSpPr>
            <p:cNvPr id="151" name="Rectangle 150">
              <a:extLst>
                <a:ext uri="{FF2B5EF4-FFF2-40B4-BE49-F238E27FC236}">
                  <a16:creationId xmlns:a16="http://schemas.microsoft.com/office/drawing/2014/main" id="{75BC2A26-0429-402D-B7D5-7142AE949A34}"/>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pic>
          <p:nvPicPr>
            <p:cNvPr id="161" name="Graphic 160">
              <a:extLst>
                <a:ext uri="{FF2B5EF4-FFF2-40B4-BE49-F238E27FC236}">
                  <a16:creationId xmlns:a16="http://schemas.microsoft.com/office/drawing/2014/main" id="{327EB12A-233B-4A35-A209-118C304349C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9069" y="4379141"/>
              <a:ext cx="457200" cy="457200"/>
            </a:xfrm>
            <a:prstGeom prst="rect">
              <a:avLst/>
            </a:prstGeom>
          </p:spPr>
        </p:pic>
        <p:grpSp>
          <p:nvGrpSpPr>
            <p:cNvPr id="193" name="Group 192">
              <a:extLst>
                <a:ext uri="{FF2B5EF4-FFF2-40B4-BE49-F238E27FC236}">
                  <a16:creationId xmlns:a16="http://schemas.microsoft.com/office/drawing/2014/main" id="{7E3D88C7-0902-4992-967E-52FC341C3380}"/>
                </a:ext>
              </a:extLst>
            </p:cNvPr>
            <p:cNvGrpSpPr/>
            <p:nvPr/>
          </p:nvGrpSpPr>
          <p:grpSpPr>
            <a:xfrm>
              <a:off x="3659643" y="4379141"/>
              <a:ext cx="1828801" cy="1737360"/>
              <a:chOff x="3659643" y="4381500"/>
              <a:chExt cx="1828801" cy="1737360"/>
            </a:xfrm>
          </p:grpSpPr>
          <p:sp>
            <p:nvSpPr>
              <p:cNvPr id="153" name="Rectangle 152">
                <a:extLst>
                  <a:ext uri="{FF2B5EF4-FFF2-40B4-BE49-F238E27FC236}">
                    <a16:creationId xmlns:a16="http://schemas.microsoft.com/office/drawing/2014/main" id="{8E559738-47D3-4770-8360-402C559C9BA3}"/>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154" name="Graphic 153">
                <a:extLst>
                  <a:ext uri="{FF2B5EF4-FFF2-40B4-BE49-F238E27FC236}">
                    <a16:creationId xmlns:a16="http://schemas.microsoft.com/office/drawing/2014/main" id="{7539E52D-6B78-4BFE-B4CD-8D50FB8556F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9643" y="4396007"/>
                <a:ext cx="457200" cy="457200"/>
              </a:xfrm>
              <a:prstGeom prst="rect">
                <a:avLst/>
              </a:prstGeom>
            </p:spPr>
          </p:pic>
          <p:grpSp>
            <p:nvGrpSpPr>
              <p:cNvPr id="155" name="Group 154">
                <a:extLst>
                  <a:ext uri="{FF2B5EF4-FFF2-40B4-BE49-F238E27FC236}">
                    <a16:creationId xmlns:a16="http://schemas.microsoft.com/office/drawing/2014/main" id="{30446F7B-3782-4487-A47B-D792FDAEE359}"/>
                  </a:ext>
                </a:extLst>
              </p:cNvPr>
              <p:cNvGrpSpPr/>
              <p:nvPr/>
            </p:nvGrpSpPr>
            <p:grpSpPr>
              <a:xfrm>
                <a:off x="3829571" y="4884222"/>
                <a:ext cx="1485100" cy="757783"/>
                <a:chOff x="4009780" y="2326723"/>
                <a:chExt cx="1485100" cy="757783"/>
              </a:xfrm>
            </p:grpSpPr>
            <p:pic>
              <p:nvPicPr>
                <p:cNvPr id="171" name="Graphic 170">
                  <a:extLst>
                    <a:ext uri="{FF2B5EF4-FFF2-40B4-BE49-F238E27FC236}">
                      <a16:creationId xmlns:a16="http://schemas.microsoft.com/office/drawing/2014/main" id="{55FDD754-568C-46E8-9395-97C55881978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23730" y="2326723"/>
                  <a:ext cx="457200" cy="457200"/>
                </a:xfrm>
                <a:prstGeom prst="rect">
                  <a:avLst/>
                </a:prstGeom>
              </p:spPr>
            </p:pic>
            <p:sp>
              <p:nvSpPr>
                <p:cNvPr id="172" name="TextBox 171">
                  <a:extLst>
                    <a:ext uri="{FF2B5EF4-FFF2-40B4-BE49-F238E27FC236}">
                      <a16:creationId xmlns:a16="http://schemas.microsoft.com/office/drawing/2014/main" id="{B15B5F28-E4E8-4CE1-9E45-64C58AB12A68}"/>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sp>
          <p:nvSpPr>
            <p:cNvPr id="7" name="Rectangle 6">
              <a:extLst>
                <a:ext uri="{FF2B5EF4-FFF2-40B4-BE49-F238E27FC236}">
                  <a16:creationId xmlns:a16="http://schemas.microsoft.com/office/drawing/2014/main" id="{A5FAF098-7E0F-6F47-B222-93FF5C01F25B}"/>
                </a:ext>
              </a:extLst>
            </p:cNvPr>
            <p:cNvSpPr/>
            <p:nvPr/>
          </p:nvSpPr>
          <p:spPr>
            <a:xfrm>
              <a:off x="645540" y="1160581"/>
              <a:ext cx="11465252" cy="53035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ysClr val="windowText" lastClr="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Graphic 10">
              <a:extLst>
                <a:ext uri="{FF2B5EF4-FFF2-40B4-BE49-F238E27FC236}">
                  <a16:creationId xmlns:a16="http://schemas.microsoft.com/office/drawing/2014/main" id="{225A37B2-99D6-4443-BCA3-A164729ADFF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539" y="1160581"/>
              <a:ext cx="457200" cy="457200"/>
            </a:xfrm>
            <a:prstGeom prst="rect">
              <a:avLst/>
            </a:prstGeom>
          </p:spPr>
        </p:pic>
        <p:sp>
          <p:nvSpPr>
            <p:cNvPr id="30" name="Rectangle 29">
              <a:extLst>
                <a:ext uri="{FF2B5EF4-FFF2-40B4-BE49-F238E27FC236}">
                  <a16:creationId xmlns:a16="http://schemas.microsoft.com/office/drawing/2014/main" id="{D55C6C6F-0EA2-D247-9910-7A0B5AD5F85D}"/>
                </a:ext>
              </a:extLst>
            </p:cNvPr>
            <p:cNvSpPr/>
            <p:nvPr/>
          </p:nvSpPr>
          <p:spPr>
            <a:xfrm>
              <a:off x="1713563" y="1224894"/>
              <a:ext cx="10345782" cy="516636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p>
          </p:txBody>
        </p:sp>
        <p:pic>
          <p:nvPicPr>
            <p:cNvPr id="31" name="Graphic 30">
              <a:extLst>
                <a:ext uri="{FF2B5EF4-FFF2-40B4-BE49-F238E27FC236}">
                  <a16:creationId xmlns:a16="http://schemas.microsoft.com/office/drawing/2014/main" id="{45B463E6-AC65-F14C-9FA8-9F2273C68BF7}"/>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13562" y="1224895"/>
              <a:ext cx="457200" cy="457200"/>
            </a:xfrm>
            <a:prstGeom prst="rect">
              <a:avLst/>
            </a:prstGeom>
          </p:spPr>
        </p:pic>
        <p:sp>
          <p:nvSpPr>
            <p:cNvPr id="32" name="TextBox 31">
              <a:extLst>
                <a:ext uri="{FF2B5EF4-FFF2-40B4-BE49-F238E27FC236}">
                  <a16:creationId xmlns:a16="http://schemas.microsoft.com/office/drawing/2014/main" id="{0983F804-2561-FA47-A661-1CE216F0F49D}"/>
                </a:ext>
              </a:extLst>
            </p:cNvPr>
            <p:cNvSpPr txBox="1"/>
            <p:nvPr/>
          </p:nvSpPr>
          <p:spPr>
            <a:xfrm>
              <a:off x="569689" y="2178249"/>
              <a:ext cx="12447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pic>
          <p:nvPicPr>
            <p:cNvPr id="33" name="Graphic 32">
              <a:extLst>
                <a:ext uri="{FF2B5EF4-FFF2-40B4-BE49-F238E27FC236}">
                  <a16:creationId xmlns:a16="http://schemas.microsoft.com/office/drawing/2014/main" id="{6036B652-1C1F-B14A-ACBB-43AA300B3EB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3476" y="1714753"/>
              <a:ext cx="457200" cy="457200"/>
            </a:xfrm>
            <a:prstGeom prst="rect">
              <a:avLst/>
            </a:prstGeom>
          </p:spPr>
        </p:pic>
        <p:sp>
          <p:nvSpPr>
            <p:cNvPr id="34" name="TextBox 33">
              <a:extLst>
                <a:ext uri="{FF2B5EF4-FFF2-40B4-BE49-F238E27FC236}">
                  <a16:creationId xmlns:a16="http://schemas.microsoft.com/office/drawing/2014/main" id="{EF2A2A87-EACF-6448-9F61-987FEB728209}"/>
                </a:ext>
              </a:extLst>
            </p:cNvPr>
            <p:cNvSpPr txBox="1"/>
            <p:nvPr/>
          </p:nvSpPr>
          <p:spPr>
            <a:xfrm>
              <a:off x="669249" y="4048817"/>
              <a:ext cx="10456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 53</a:t>
              </a:r>
            </a:p>
          </p:txBody>
        </p:sp>
        <p:pic>
          <p:nvPicPr>
            <p:cNvPr id="35" name="Graphic 34">
              <a:extLst>
                <a:ext uri="{FF2B5EF4-FFF2-40B4-BE49-F238E27FC236}">
                  <a16:creationId xmlns:a16="http://schemas.microsoft.com/office/drawing/2014/main" id="{D0361C8B-559F-2041-AB95-0C82DDCC8E6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3476" y="3578028"/>
              <a:ext cx="457200" cy="457200"/>
            </a:xfrm>
            <a:prstGeom prst="rect">
              <a:avLst/>
            </a:prstGeom>
          </p:spPr>
        </p:pic>
        <p:grpSp>
          <p:nvGrpSpPr>
            <p:cNvPr id="36" name="Group 35">
              <a:extLst>
                <a:ext uri="{FF2B5EF4-FFF2-40B4-BE49-F238E27FC236}">
                  <a16:creationId xmlns:a16="http://schemas.microsoft.com/office/drawing/2014/main" id="{929AC316-5CED-46CC-B295-67A4177D2A99}"/>
                </a:ext>
              </a:extLst>
            </p:cNvPr>
            <p:cNvGrpSpPr/>
            <p:nvPr/>
          </p:nvGrpSpPr>
          <p:grpSpPr>
            <a:xfrm>
              <a:off x="3664032" y="3513269"/>
              <a:ext cx="1934216" cy="686150"/>
              <a:chOff x="4578430" y="3440380"/>
              <a:chExt cx="1934216" cy="686150"/>
            </a:xfrm>
          </p:grpSpPr>
          <p:sp>
            <p:nvSpPr>
              <p:cNvPr id="42" name="TextBox 41">
                <a:extLst>
                  <a:ext uri="{FF2B5EF4-FFF2-40B4-BE49-F238E27FC236}">
                    <a16:creationId xmlns:a16="http://schemas.microsoft.com/office/drawing/2014/main" id="{42FF2466-B042-B846-AF42-E6046FEA29E2}"/>
                  </a:ext>
                </a:extLst>
              </p:cNvPr>
              <p:cNvSpPr txBox="1"/>
              <p:nvPr/>
            </p:nvSpPr>
            <p:spPr>
              <a:xfrm>
                <a:off x="5049606" y="3440380"/>
                <a:ext cx="1463040" cy="686150"/>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Load Balancer</a:t>
                </a:r>
              </a:p>
            </p:txBody>
          </p:sp>
          <p:pic>
            <p:nvPicPr>
              <p:cNvPr id="43" name="Graphic 42">
                <a:extLst>
                  <a:ext uri="{FF2B5EF4-FFF2-40B4-BE49-F238E27FC236}">
                    <a16:creationId xmlns:a16="http://schemas.microsoft.com/office/drawing/2014/main" id="{BBAF0201-8537-7B42-BD82-6C5334E6962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78430" y="3557777"/>
                <a:ext cx="469900" cy="469900"/>
              </a:xfrm>
              <a:prstGeom prst="rect">
                <a:avLst/>
              </a:prstGeom>
            </p:spPr>
          </p:pic>
        </p:grpSp>
        <p:grpSp>
          <p:nvGrpSpPr>
            <p:cNvPr id="27" name="Group 26">
              <a:extLst>
                <a:ext uri="{FF2B5EF4-FFF2-40B4-BE49-F238E27FC236}">
                  <a16:creationId xmlns:a16="http://schemas.microsoft.com/office/drawing/2014/main" id="{76DD01C2-A89F-400C-B236-0B2B17727B5D}"/>
                </a:ext>
              </a:extLst>
            </p:cNvPr>
            <p:cNvGrpSpPr/>
            <p:nvPr/>
          </p:nvGrpSpPr>
          <p:grpSpPr>
            <a:xfrm>
              <a:off x="10369403" y="3573229"/>
              <a:ext cx="1462451" cy="584775"/>
              <a:chOff x="10181513" y="3500340"/>
              <a:chExt cx="1462451" cy="584775"/>
            </a:xfrm>
          </p:grpSpPr>
          <p:sp>
            <p:nvSpPr>
              <p:cNvPr id="54" name="TextBox 53">
                <a:extLst>
                  <a:ext uri="{FF2B5EF4-FFF2-40B4-BE49-F238E27FC236}">
                    <a16:creationId xmlns:a16="http://schemas.microsoft.com/office/drawing/2014/main" id="{A77B46F8-597C-9948-B9B5-ADF1B85BB234}"/>
                  </a:ext>
                </a:extLst>
              </p:cNvPr>
              <p:cNvSpPr txBox="1"/>
              <p:nvPr/>
            </p:nvSpPr>
            <p:spPr>
              <a:xfrm>
                <a:off x="10181513" y="3500340"/>
                <a:ext cx="1005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55" name="Graphic 54">
                <a:extLst>
                  <a:ext uri="{FF2B5EF4-FFF2-40B4-BE49-F238E27FC236}">
                    <a16:creationId xmlns:a16="http://schemas.microsoft.com/office/drawing/2014/main" id="{D11A8195-4794-4743-9D32-C26C4BF8C136}"/>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86764" y="3564127"/>
                <a:ext cx="457200" cy="457200"/>
              </a:xfrm>
              <a:prstGeom prst="rect">
                <a:avLst/>
              </a:prstGeom>
            </p:spPr>
          </p:pic>
        </p:grpSp>
        <p:sp>
          <p:nvSpPr>
            <p:cNvPr id="101" name="Rectangle 100">
              <a:extLst>
                <a:ext uri="{FF2B5EF4-FFF2-40B4-BE49-F238E27FC236}">
                  <a16:creationId xmlns:a16="http://schemas.microsoft.com/office/drawing/2014/main" id="{0D687CA5-D472-45F1-964C-C5AE91F1CFDA}"/>
                </a:ext>
              </a:extLst>
            </p:cNvPr>
            <p:cNvSpPr/>
            <p:nvPr/>
          </p:nvSpPr>
          <p:spPr>
            <a:xfrm>
              <a:off x="2877319" y="1260983"/>
              <a:ext cx="9131922" cy="50749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VPC</a:t>
              </a:r>
            </a:p>
          </p:txBody>
        </p:sp>
        <p:pic>
          <p:nvPicPr>
            <p:cNvPr id="102" name="Graphic 101">
              <a:extLst>
                <a:ext uri="{FF2B5EF4-FFF2-40B4-BE49-F238E27FC236}">
                  <a16:creationId xmlns:a16="http://schemas.microsoft.com/office/drawing/2014/main" id="{54858D79-C490-4C51-9B14-236E3F512D38}"/>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77320" y="1260983"/>
              <a:ext cx="457200" cy="457200"/>
            </a:xfrm>
            <a:prstGeom prst="rect">
              <a:avLst/>
            </a:prstGeom>
          </p:spPr>
        </p:pic>
        <p:grpSp>
          <p:nvGrpSpPr>
            <p:cNvPr id="141" name="Group 140">
              <a:extLst>
                <a:ext uri="{FF2B5EF4-FFF2-40B4-BE49-F238E27FC236}">
                  <a16:creationId xmlns:a16="http://schemas.microsoft.com/office/drawing/2014/main" id="{2115D1DC-62F2-4FF9-8A0A-909FF379C746}"/>
                </a:ext>
              </a:extLst>
            </p:cNvPr>
            <p:cNvGrpSpPr/>
            <p:nvPr/>
          </p:nvGrpSpPr>
          <p:grpSpPr>
            <a:xfrm>
              <a:off x="1810033" y="5129858"/>
              <a:ext cx="981368" cy="1291047"/>
              <a:chOff x="1334045" y="5004598"/>
              <a:chExt cx="981368" cy="1291047"/>
            </a:xfrm>
          </p:grpSpPr>
          <p:pic>
            <p:nvPicPr>
              <p:cNvPr id="37" name="Graphic 36">
                <a:extLst>
                  <a:ext uri="{FF2B5EF4-FFF2-40B4-BE49-F238E27FC236}">
                    <a16:creationId xmlns:a16="http://schemas.microsoft.com/office/drawing/2014/main" id="{DD0F50C9-75F8-F54C-9977-80EDC8559623}"/>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08444" y="5004598"/>
                <a:ext cx="457200" cy="457200"/>
              </a:xfrm>
              <a:prstGeom prst="rect">
                <a:avLst/>
              </a:prstGeom>
            </p:spPr>
          </p:pic>
          <p:sp>
            <p:nvSpPr>
              <p:cNvPr id="88" name="TextBox 87">
                <a:extLst>
                  <a:ext uri="{FF2B5EF4-FFF2-40B4-BE49-F238E27FC236}">
                    <a16:creationId xmlns:a16="http://schemas.microsoft.com/office/drawing/2014/main" id="{8319FC68-C60F-EF48-B85D-EB07D0DE8933}"/>
                  </a:ext>
                </a:extLst>
              </p:cNvPr>
              <p:cNvSpPr txBox="1"/>
              <p:nvPr/>
            </p:nvSpPr>
            <p:spPr>
              <a:xfrm>
                <a:off x="1334045" y="5464648"/>
                <a:ext cx="9813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Static website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 S3</a:t>
                </a:r>
              </a:p>
            </p:txBody>
          </p:sp>
        </p:grpSp>
        <p:cxnSp>
          <p:nvCxnSpPr>
            <p:cNvPr id="233" name="Straight Arrow Connector 232">
              <a:extLst>
                <a:ext uri="{FF2B5EF4-FFF2-40B4-BE49-F238E27FC236}">
                  <a16:creationId xmlns:a16="http://schemas.microsoft.com/office/drawing/2014/main" id="{91788B56-CC82-4A64-B9B2-305D4B8207BE}"/>
                </a:ext>
              </a:extLst>
            </p:cNvPr>
            <p:cNvCxnSpPr>
              <a:cxnSpLocks/>
            </p:cNvCxnSpPr>
            <p:nvPr/>
          </p:nvCxnSpPr>
          <p:spPr>
            <a:xfrm flipH="1" flipV="1">
              <a:off x="4800721" y="517309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CC70C0-0032-40F9-B023-79D045B972E6}"/>
                </a:ext>
              </a:extLst>
            </p:cNvPr>
            <p:cNvCxnSpPr>
              <a:cxnSpLocks/>
              <a:stCxn id="55" idx="2"/>
              <a:endCxn id="170" idx="3"/>
            </p:cNvCxnSpPr>
            <p:nvPr/>
          </p:nvCxnSpPr>
          <p:spPr>
            <a:xfrm rot="5400000">
              <a:off x="10952003" y="4459211"/>
              <a:ext cx="1016247" cy="28625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D9DA9EA-CF17-4138-9FFC-66611C98E583}"/>
                </a:ext>
              </a:extLst>
            </p:cNvPr>
            <p:cNvCxnSpPr>
              <a:cxnSpLocks/>
              <a:endCxn id="165" idx="0"/>
            </p:cNvCxnSpPr>
            <p:nvPr/>
          </p:nvCxnSpPr>
          <p:spPr>
            <a:xfrm rot="5400000" flipH="1" flipV="1">
              <a:off x="8384785" y="3375522"/>
              <a:ext cx="2359" cy="301504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C0569ECF-2391-43D4-80E5-C4F4382DBB22}"/>
                </a:ext>
              </a:extLst>
            </p:cNvPr>
            <p:cNvCxnSpPr>
              <a:cxnSpLocks/>
              <a:endCxn id="170" idx="0"/>
            </p:cNvCxnSpPr>
            <p:nvPr/>
          </p:nvCxnSpPr>
          <p:spPr>
            <a:xfrm rot="5400000" flipH="1" flipV="1">
              <a:off x="8982241" y="277806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DD2BC55-AAAD-4E76-836F-BEAFFC23203B}"/>
                </a:ext>
              </a:extLst>
            </p:cNvPr>
            <p:cNvGrpSpPr/>
            <p:nvPr/>
          </p:nvGrpSpPr>
          <p:grpSpPr>
            <a:xfrm>
              <a:off x="2404935" y="3034321"/>
              <a:ext cx="945433" cy="1066245"/>
              <a:chOff x="2403167" y="2961432"/>
              <a:chExt cx="945433" cy="1066245"/>
            </a:xfrm>
          </p:grpSpPr>
          <p:pic>
            <p:nvPicPr>
              <p:cNvPr id="39" name="Graphic 38">
                <a:extLst>
                  <a:ext uri="{FF2B5EF4-FFF2-40B4-BE49-F238E27FC236}">
                    <a16:creationId xmlns:a16="http://schemas.microsoft.com/office/drawing/2014/main" id="{88209B89-5553-3F40-AAD2-9F9220620FA0}"/>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40933" y="3557777"/>
                <a:ext cx="469900" cy="469900"/>
              </a:xfrm>
              <a:prstGeom prst="rect">
                <a:avLst/>
              </a:prstGeom>
            </p:spPr>
          </p:pic>
          <p:sp>
            <p:nvSpPr>
              <p:cNvPr id="38" name="TextBox 37">
                <a:extLst>
                  <a:ext uri="{FF2B5EF4-FFF2-40B4-BE49-F238E27FC236}">
                    <a16:creationId xmlns:a16="http://schemas.microsoft.com/office/drawing/2014/main" id="{C3D28533-9484-1549-89AC-CFCCB65C309E}"/>
                  </a:ext>
                </a:extLst>
              </p:cNvPr>
              <p:cNvSpPr txBox="1"/>
              <p:nvPr/>
            </p:nvSpPr>
            <p:spPr>
              <a:xfrm>
                <a:off x="2403167" y="2961432"/>
                <a:ext cx="945433"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Internet gateway</a:t>
                </a:r>
              </a:p>
            </p:txBody>
          </p:sp>
        </p:grpSp>
        <p:sp>
          <p:nvSpPr>
            <p:cNvPr id="150" name="Rectangle 149">
              <a:extLst>
                <a:ext uri="{FF2B5EF4-FFF2-40B4-BE49-F238E27FC236}">
                  <a16:creationId xmlns:a16="http://schemas.microsoft.com/office/drawing/2014/main" id="{118258E4-2944-435B-B696-DC4455CB9768}"/>
                </a:ext>
              </a:extLst>
            </p:cNvPr>
            <p:cNvSpPr/>
            <p:nvPr/>
          </p:nvSpPr>
          <p:spPr>
            <a:xfrm>
              <a:off x="3573444" y="430750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TextBox 159">
              <a:extLst>
                <a:ext uri="{FF2B5EF4-FFF2-40B4-BE49-F238E27FC236}">
                  <a16:creationId xmlns:a16="http://schemas.microsoft.com/office/drawing/2014/main" id="{E0202140-98F9-4D0E-97B4-A22144C9CC3E}"/>
                </a:ext>
              </a:extLst>
            </p:cNvPr>
            <p:cNvSpPr txBox="1"/>
            <p:nvPr/>
          </p:nvSpPr>
          <p:spPr>
            <a:xfrm rot="16200000">
              <a:off x="2470125" y="495237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1</a:t>
              </a:r>
            </a:p>
          </p:txBody>
        </p:sp>
        <p:grpSp>
          <p:nvGrpSpPr>
            <p:cNvPr id="177" name="Group 176">
              <a:extLst>
                <a:ext uri="{FF2B5EF4-FFF2-40B4-BE49-F238E27FC236}">
                  <a16:creationId xmlns:a16="http://schemas.microsoft.com/office/drawing/2014/main" id="{20E5AD2F-F6B5-404B-8AA7-7142C2F6D2B3}"/>
                </a:ext>
              </a:extLst>
            </p:cNvPr>
            <p:cNvGrpSpPr/>
            <p:nvPr/>
          </p:nvGrpSpPr>
          <p:grpSpPr>
            <a:xfrm>
              <a:off x="14813" y="5124107"/>
              <a:ext cx="675185" cy="811783"/>
              <a:chOff x="14813" y="4998847"/>
              <a:chExt cx="675185" cy="811783"/>
            </a:xfrm>
          </p:grpSpPr>
          <p:pic>
            <p:nvPicPr>
              <p:cNvPr id="181" name="Graphic 180">
                <a:extLst>
                  <a:ext uri="{FF2B5EF4-FFF2-40B4-BE49-F238E27FC236}">
                    <a16:creationId xmlns:a16="http://schemas.microsoft.com/office/drawing/2014/main" id="{23C9963F-A2E9-4F45-8B9E-64127ADF08DC}"/>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110613" y="4998847"/>
                <a:ext cx="483586" cy="469900"/>
              </a:xfrm>
              <a:prstGeom prst="rect">
                <a:avLst/>
              </a:prstGeom>
            </p:spPr>
          </p:pic>
          <p:sp>
            <p:nvSpPr>
              <p:cNvPr id="143" name="TextBox 142">
                <a:extLst>
                  <a:ext uri="{FF2B5EF4-FFF2-40B4-BE49-F238E27FC236}">
                    <a16:creationId xmlns:a16="http://schemas.microsoft.com/office/drawing/2014/main" id="{766A256A-D7D4-4FED-BD85-41D30686BD23}"/>
                  </a:ext>
                </a:extLst>
              </p:cNvPr>
              <p:cNvSpPr txBox="1"/>
              <p:nvPr/>
            </p:nvSpPr>
            <p:spPr>
              <a:xfrm>
                <a:off x="14813" y="5472076"/>
                <a:ext cx="6751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Users</a:t>
                </a:r>
              </a:p>
            </p:txBody>
          </p:sp>
        </p:grpSp>
        <p:cxnSp>
          <p:nvCxnSpPr>
            <p:cNvPr id="176" name="Straight Arrow Connector 175">
              <a:extLst>
                <a:ext uri="{FF2B5EF4-FFF2-40B4-BE49-F238E27FC236}">
                  <a16:creationId xmlns:a16="http://schemas.microsoft.com/office/drawing/2014/main" id="{E4A1C043-66A2-49BE-AD5F-01D2808A6DB6}"/>
                </a:ext>
              </a:extLst>
            </p:cNvPr>
            <p:cNvCxnSpPr>
              <a:stCxn id="181" idx="1"/>
              <a:endCxn id="37" idx="1"/>
            </p:cNvCxnSpPr>
            <p:nvPr/>
          </p:nvCxnSpPr>
          <p:spPr>
            <a:xfrm flipV="1">
              <a:off x="594199" y="5358458"/>
              <a:ext cx="1490233" cy="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6A5E666-E855-4EBC-B738-58620F087092}"/>
                </a:ext>
              </a:extLst>
            </p:cNvPr>
            <p:cNvCxnSpPr>
              <a:cxnSpLocks/>
            </p:cNvCxnSpPr>
            <p:nvPr/>
          </p:nvCxnSpPr>
          <p:spPr>
            <a:xfrm flipV="1">
              <a:off x="1192076" y="2800602"/>
              <a:ext cx="1" cy="6400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9332E3B-F9D7-4B67-B5DA-37B13607E6E4}"/>
                </a:ext>
              </a:extLst>
            </p:cNvPr>
            <p:cNvCxnSpPr>
              <a:cxnSpLocks/>
            </p:cNvCxnSpPr>
            <p:nvPr/>
          </p:nvCxnSpPr>
          <p:spPr>
            <a:xfrm>
              <a:off x="3112600" y="3865616"/>
              <a:ext cx="54067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A460AA57-8E02-44A0-96A9-A250313C3A69}"/>
                </a:ext>
              </a:extLst>
            </p:cNvPr>
            <p:cNvGrpSpPr/>
            <p:nvPr/>
          </p:nvGrpSpPr>
          <p:grpSpPr>
            <a:xfrm>
              <a:off x="7864963" y="1650561"/>
              <a:ext cx="3940228" cy="1752948"/>
              <a:chOff x="7862875" y="4381500"/>
              <a:chExt cx="3940228" cy="1752948"/>
            </a:xfrm>
          </p:grpSpPr>
          <p:sp>
            <p:nvSpPr>
              <p:cNvPr id="243" name="Rectangle 242">
                <a:extLst>
                  <a:ext uri="{FF2B5EF4-FFF2-40B4-BE49-F238E27FC236}">
                    <a16:creationId xmlns:a16="http://schemas.microsoft.com/office/drawing/2014/main" id="{CDCD59EC-3298-47BF-A799-AB61F75CB173}"/>
                  </a:ext>
                </a:extLst>
              </p:cNvPr>
              <p:cNvSpPr/>
              <p:nvPr/>
            </p:nvSpPr>
            <p:spPr>
              <a:xfrm>
                <a:off x="7916903" y="4381500"/>
                <a:ext cx="38862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subnet</a:t>
                </a:r>
              </a:p>
            </p:txBody>
          </p:sp>
          <p:grpSp>
            <p:nvGrpSpPr>
              <p:cNvPr id="244" name="Group 243">
                <a:extLst>
                  <a:ext uri="{FF2B5EF4-FFF2-40B4-BE49-F238E27FC236}">
                    <a16:creationId xmlns:a16="http://schemas.microsoft.com/office/drawing/2014/main" id="{C08B25D0-E9F0-4BC4-B87A-AF64100763FD}"/>
                  </a:ext>
                </a:extLst>
              </p:cNvPr>
              <p:cNvGrpSpPr/>
              <p:nvPr/>
            </p:nvGrpSpPr>
            <p:grpSpPr>
              <a:xfrm>
                <a:off x="10494038" y="4884222"/>
                <a:ext cx="1188720" cy="1242189"/>
                <a:chOff x="10134996" y="2326723"/>
                <a:chExt cx="1188720" cy="1242189"/>
              </a:xfrm>
            </p:grpSpPr>
            <p:sp>
              <p:nvSpPr>
                <p:cNvPr id="254" name="TextBox 253">
                  <a:extLst>
                    <a:ext uri="{FF2B5EF4-FFF2-40B4-BE49-F238E27FC236}">
                      <a16:creationId xmlns:a16="http://schemas.microsoft.com/office/drawing/2014/main" id="{05C0ADD9-7EAE-4132-B1E7-5DD0F572297E}"/>
                    </a:ext>
                  </a:extLst>
                </p:cNvPr>
                <p:cNvSpPr txBox="1"/>
                <p:nvPr/>
              </p:nvSpPr>
              <p:spPr>
                <a:xfrm>
                  <a:off x="10134996" y="2745952"/>
                  <a:ext cx="118872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EFS mount target</a:t>
                  </a:r>
                </a:p>
              </p:txBody>
            </p:sp>
            <p:pic>
              <p:nvPicPr>
                <p:cNvPr id="256" name="Graphic 255">
                  <a:extLst>
                    <a:ext uri="{FF2B5EF4-FFF2-40B4-BE49-F238E27FC236}">
                      <a16:creationId xmlns:a16="http://schemas.microsoft.com/office/drawing/2014/main" id="{8773A955-36F2-4FB7-AE1C-93AEA8B819F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00756" y="2326723"/>
                  <a:ext cx="457200" cy="457200"/>
                </a:xfrm>
                <a:prstGeom prst="rect">
                  <a:avLst/>
                </a:prstGeom>
              </p:spPr>
            </p:pic>
          </p:grpSp>
          <p:grpSp>
            <p:nvGrpSpPr>
              <p:cNvPr id="245" name="Group 244">
                <a:extLst>
                  <a:ext uri="{FF2B5EF4-FFF2-40B4-BE49-F238E27FC236}">
                    <a16:creationId xmlns:a16="http://schemas.microsoft.com/office/drawing/2014/main" id="{2AC64431-9B89-4DA4-A3EF-0E3982120CC4}"/>
                  </a:ext>
                </a:extLst>
              </p:cNvPr>
              <p:cNvGrpSpPr/>
              <p:nvPr/>
            </p:nvGrpSpPr>
            <p:grpSpPr>
              <a:xfrm>
                <a:off x="7862875" y="4884222"/>
                <a:ext cx="1280160" cy="1242189"/>
                <a:chOff x="7737727" y="2326723"/>
                <a:chExt cx="1280160" cy="1242189"/>
              </a:xfrm>
            </p:grpSpPr>
            <p:sp>
              <p:nvSpPr>
                <p:cNvPr id="252" name="TextBox 251">
                  <a:extLst>
                    <a:ext uri="{FF2B5EF4-FFF2-40B4-BE49-F238E27FC236}">
                      <a16:creationId xmlns:a16="http://schemas.microsoft.com/office/drawing/2014/main" id="{CFCA983C-5B65-4481-839F-783ABB6FB0E7}"/>
                    </a:ext>
                  </a:extLst>
                </p:cNvPr>
                <p:cNvSpPr txBox="1"/>
                <p:nvPr/>
              </p:nvSpPr>
              <p:spPr>
                <a:xfrm>
                  <a:off x="7737727" y="2745952"/>
                  <a:ext cx="1280160" cy="8229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ElastiCache for Memcached</a:t>
                  </a:r>
                </a:p>
              </p:txBody>
            </p:sp>
            <p:pic>
              <p:nvPicPr>
                <p:cNvPr id="253" name="Graphic 252">
                  <a:extLst>
                    <a:ext uri="{FF2B5EF4-FFF2-40B4-BE49-F238E27FC236}">
                      <a16:creationId xmlns:a16="http://schemas.microsoft.com/office/drawing/2014/main" id="{802B1454-FB68-4D05-A2DC-9B79DA2DE6A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9207" y="2326723"/>
                  <a:ext cx="457200" cy="457200"/>
                </a:xfrm>
                <a:prstGeom prst="rect">
                  <a:avLst/>
                </a:prstGeom>
              </p:spPr>
            </p:pic>
          </p:grpSp>
          <p:grpSp>
            <p:nvGrpSpPr>
              <p:cNvPr id="247" name="Group 246">
                <a:extLst>
                  <a:ext uri="{FF2B5EF4-FFF2-40B4-BE49-F238E27FC236}">
                    <a16:creationId xmlns:a16="http://schemas.microsoft.com/office/drawing/2014/main" id="{1583B14F-495F-4894-B4A7-EFFADEE5A903}"/>
                  </a:ext>
                </a:extLst>
              </p:cNvPr>
              <p:cNvGrpSpPr/>
              <p:nvPr/>
            </p:nvGrpSpPr>
            <p:grpSpPr>
              <a:xfrm>
                <a:off x="9132736" y="4884222"/>
                <a:ext cx="1371600" cy="1250226"/>
                <a:chOff x="8891948" y="2326723"/>
                <a:chExt cx="1371600" cy="1250226"/>
              </a:xfrm>
            </p:grpSpPr>
            <p:pic>
              <p:nvPicPr>
                <p:cNvPr id="250" name="Graphic 249">
                  <a:extLst>
                    <a:ext uri="{FF2B5EF4-FFF2-40B4-BE49-F238E27FC236}">
                      <a16:creationId xmlns:a16="http://schemas.microsoft.com/office/drawing/2014/main" id="{14A0B6FF-15AE-4C90-8FA0-3519D5CA0E93}"/>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49148" y="2326723"/>
                  <a:ext cx="457200" cy="457200"/>
                </a:xfrm>
                <a:prstGeom prst="rect">
                  <a:avLst/>
                </a:prstGeom>
              </p:spPr>
            </p:pic>
            <p:sp>
              <p:nvSpPr>
                <p:cNvPr id="251" name="TextBox 250">
                  <a:extLst>
                    <a:ext uri="{FF2B5EF4-FFF2-40B4-BE49-F238E27FC236}">
                      <a16:creationId xmlns:a16="http://schemas.microsoft.com/office/drawing/2014/main" id="{E8C1C16B-942F-4892-8986-F0953DF86D4A}"/>
                    </a:ext>
                  </a:extLst>
                </p:cNvPr>
                <p:cNvSpPr txBox="1"/>
                <p:nvPr/>
              </p:nvSpPr>
              <p:spPr>
                <a:xfrm>
                  <a:off x="889194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standby instance</a:t>
                  </a:r>
                </a:p>
              </p:txBody>
            </p:sp>
          </p:grpSp>
          <p:pic>
            <p:nvPicPr>
              <p:cNvPr id="248" name="Graphic 247">
                <a:extLst>
                  <a:ext uri="{FF2B5EF4-FFF2-40B4-BE49-F238E27FC236}">
                    <a16:creationId xmlns:a16="http://schemas.microsoft.com/office/drawing/2014/main" id="{1026C2C4-396C-43EE-851A-BAA79368BC0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6903" y="4396007"/>
                <a:ext cx="457200" cy="457200"/>
              </a:xfrm>
              <a:prstGeom prst="rect">
                <a:avLst/>
              </a:prstGeom>
            </p:spPr>
          </p:pic>
        </p:grpSp>
        <p:grpSp>
          <p:nvGrpSpPr>
            <p:cNvPr id="257" name="Group 256">
              <a:extLst>
                <a:ext uri="{FF2B5EF4-FFF2-40B4-BE49-F238E27FC236}">
                  <a16:creationId xmlns:a16="http://schemas.microsoft.com/office/drawing/2014/main" id="{9DF71117-FCD7-414E-91A7-BDE913953199}"/>
                </a:ext>
              </a:extLst>
            </p:cNvPr>
            <p:cNvGrpSpPr/>
            <p:nvPr/>
          </p:nvGrpSpPr>
          <p:grpSpPr>
            <a:xfrm>
              <a:off x="5571157" y="1650561"/>
              <a:ext cx="2286000" cy="1739719"/>
              <a:chOff x="5569069" y="4379141"/>
              <a:chExt cx="2286000" cy="1739719"/>
            </a:xfrm>
          </p:grpSpPr>
          <p:sp>
            <p:nvSpPr>
              <p:cNvPr id="258" name="Rectangle 257">
                <a:extLst>
                  <a:ext uri="{FF2B5EF4-FFF2-40B4-BE49-F238E27FC236}">
                    <a16:creationId xmlns:a16="http://schemas.microsoft.com/office/drawing/2014/main" id="{9B19FD35-D2C3-480F-8974-CF0DE87810E8}"/>
                  </a:ext>
                </a:extLst>
              </p:cNvPr>
              <p:cNvSpPr/>
              <p:nvPr/>
            </p:nvSpPr>
            <p:spPr>
              <a:xfrm>
                <a:off x="5569069" y="4381500"/>
                <a:ext cx="2286000" cy="17373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Private subnet</a:t>
                </a:r>
              </a:p>
            </p:txBody>
          </p:sp>
          <p:grpSp>
            <p:nvGrpSpPr>
              <p:cNvPr id="259" name="Group 258">
                <a:extLst>
                  <a:ext uri="{FF2B5EF4-FFF2-40B4-BE49-F238E27FC236}">
                    <a16:creationId xmlns:a16="http://schemas.microsoft.com/office/drawing/2014/main" id="{7F9395A4-CCD1-4E42-9B11-96440BECAACE}"/>
                  </a:ext>
                </a:extLst>
              </p:cNvPr>
              <p:cNvGrpSpPr/>
              <p:nvPr/>
            </p:nvGrpSpPr>
            <p:grpSpPr>
              <a:xfrm>
                <a:off x="6121791" y="4884222"/>
                <a:ext cx="1513305" cy="757783"/>
                <a:chOff x="5994259" y="2326723"/>
                <a:chExt cx="1513305" cy="757783"/>
              </a:xfrm>
            </p:grpSpPr>
            <p:pic>
              <p:nvPicPr>
                <p:cNvPr id="261" name="Graphic 260">
                  <a:extLst>
                    <a:ext uri="{FF2B5EF4-FFF2-40B4-BE49-F238E27FC236}">
                      <a16:creationId xmlns:a16="http://schemas.microsoft.com/office/drawing/2014/main" id="{7BCD8769-B393-4A6C-8CF4-7D9A06FDCD3D}"/>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2311" y="2326723"/>
                  <a:ext cx="457200" cy="457200"/>
                </a:xfrm>
                <a:prstGeom prst="rect">
                  <a:avLst/>
                </a:prstGeom>
              </p:spPr>
            </p:pic>
            <p:sp>
              <p:nvSpPr>
                <p:cNvPr id="262" name="TextBox 261">
                  <a:extLst>
                    <a:ext uri="{FF2B5EF4-FFF2-40B4-BE49-F238E27FC236}">
                      <a16:creationId xmlns:a16="http://schemas.microsoft.com/office/drawing/2014/main" id="{75B86A34-1D99-4F3D-9EBF-2E4A3454C804}"/>
                    </a:ext>
                  </a:extLst>
                </p:cNvPr>
                <p:cNvSpPr txBox="1"/>
                <p:nvPr/>
              </p:nvSpPr>
              <p:spPr>
                <a:xfrm>
                  <a:off x="5994259" y="274595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instances</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260" name="Graphic 259">
                <a:extLst>
                  <a:ext uri="{FF2B5EF4-FFF2-40B4-BE49-F238E27FC236}">
                    <a16:creationId xmlns:a16="http://schemas.microsoft.com/office/drawing/2014/main" id="{37AE3900-0E9E-40D0-80B0-2AAF4FEAF6C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9069" y="4379141"/>
                <a:ext cx="457200" cy="457200"/>
              </a:xfrm>
              <a:prstGeom prst="rect">
                <a:avLst/>
              </a:prstGeom>
            </p:spPr>
          </p:pic>
        </p:grpSp>
        <p:grpSp>
          <p:nvGrpSpPr>
            <p:cNvPr id="263" name="Group 262">
              <a:extLst>
                <a:ext uri="{FF2B5EF4-FFF2-40B4-BE49-F238E27FC236}">
                  <a16:creationId xmlns:a16="http://schemas.microsoft.com/office/drawing/2014/main" id="{89A88718-0327-4938-8FCA-4A28744EB720}"/>
                </a:ext>
              </a:extLst>
            </p:cNvPr>
            <p:cNvGrpSpPr/>
            <p:nvPr/>
          </p:nvGrpSpPr>
          <p:grpSpPr>
            <a:xfrm>
              <a:off x="3661731" y="1650561"/>
              <a:ext cx="1828801" cy="1737360"/>
              <a:chOff x="3659643" y="4381500"/>
              <a:chExt cx="1828801" cy="1737360"/>
            </a:xfrm>
          </p:grpSpPr>
          <p:sp>
            <p:nvSpPr>
              <p:cNvPr id="264" name="Rectangle 263">
                <a:extLst>
                  <a:ext uri="{FF2B5EF4-FFF2-40B4-BE49-F238E27FC236}">
                    <a16:creationId xmlns:a16="http://schemas.microsoft.com/office/drawing/2014/main" id="{C72788E3-9DEA-4ACC-BA77-F0E3D033F436}"/>
                  </a:ext>
                </a:extLst>
              </p:cNvPr>
              <p:cNvSpPr/>
              <p:nvPr/>
            </p:nvSpPr>
            <p:spPr>
              <a:xfrm>
                <a:off x="3659644" y="4381500"/>
                <a:ext cx="1828800" cy="173736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Public subnet</a:t>
                </a:r>
              </a:p>
            </p:txBody>
          </p:sp>
          <p:pic>
            <p:nvPicPr>
              <p:cNvPr id="265" name="Graphic 264">
                <a:extLst>
                  <a:ext uri="{FF2B5EF4-FFF2-40B4-BE49-F238E27FC236}">
                    <a16:creationId xmlns:a16="http://schemas.microsoft.com/office/drawing/2014/main" id="{923CCD3A-A2C2-4A8E-8436-3702626E728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9643" y="4396007"/>
                <a:ext cx="457200" cy="457200"/>
              </a:xfrm>
              <a:prstGeom prst="rect">
                <a:avLst/>
              </a:prstGeom>
            </p:spPr>
          </p:pic>
          <p:grpSp>
            <p:nvGrpSpPr>
              <p:cNvPr id="266" name="Group 265">
                <a:extLst>
                  <a:ext uri="{FF2B5EF4-FFF2-40B4-BE49-F238E27FC236}">
                    <a16:creationId xmlns:a16="http://schemas.microsoft.com/office/drawing/2014/main" id="{E5D2F347-9C93-4024-8C81-597877E8F238}"/>
                  </a:ext>
                </a:extLst>
              </p:cNvPr>
              <p:cNvGrpSpPr/>
              <p:nvPr/>
            </p:nvGrpSpPr>
            <p:grpSpPr>
              <a:xfrm>
                <a:off x="3829571" y="4884222"/>
                <a:ext cx="1485100" cy="757783"/>
                <a:chOff x="4009780" y="2326723"/>
                <a:chExt cx="1485100" cy="757783"/>
              </a:xfrm>
            </p:grpSpPr>
            <p:pic>
              <p:nvPicPr>
                <p:cNvPr id="267" name="Graphic 266">
                  <a:extLst>
                    <a:ext uri="{FF2B5EF4-FFF2-40B4-BE49-F238E27FC236}">
                      <a16:creationId xmlns:a16="http://schemas.microsoft.com/office/drawing/2014/main" id="{90C3AF21-9C89-4A71-B1DE-972FBCE1606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23730" y="2326723"/>
                  <a:ext cx="457200" cy="457200"/>
                </a:xfrm>
                <a:prstGeom prst="rect">
                  <a:avLst/>
                </a:prstGeom>
              </p:spPr>
            </p:pic>
            <p:sp>
              <p:nvSpPr>
                <p:cNvPr id="268" name="TextBox 267">
                  <a:extLst>
                    <a:ext uri="{FF2B5EF4-FFF2-40B4-BE49-F238E27FC236}">
                      <a16:creationId xmlns:a16="http://schemas.microsoft.com/office/drawing/2014/main" id="{F7AB064F-7A6D-4518-8553-E5B317BF5F1F}"/>
                    </a:ext>
                  </a:extLst>
                </p:cNvPr>
                <p:cNvSpPr txBox="1"/>
                <p:nvPr/>
              </p:nvSpPr>
              <p:spPr>
                <a:xfrm>
                  <a:off x="4009780" y="2745952"/>
                  <a:ext cx="148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NAT gateway</a:t>
                  </a:r>
                </a:p>
              </p:txBody>
            </p:sp>
          </p:grpSp>
        </p:grpSp>
        <p:cxnSp>
          <p:nvCxnSpPr>
            <p:cNvPr id="269" name="Straight Arrow Connector 268">
              <a:extLst>
                <a:ext uri="{FF2B5EF4-FFF2-40B4-BE49-F238E27FC236}">
                  <a16:creationId xmlns:a16="http://schemas.microsoft.com/office/drawing/2014/main" id="{BB66E9B7-2634-4F6A-93C1-A2D80590B412}"/>
                </a:ext>
              </a:extLst>
            </p:cNvPr>
            <p:cNvCxnSpPr>
              <a:cxnSpLocks/>
            </p:cNvCxnSpPr>
            <p:nvPr/>
          </p:nvCxnSpPr>
          <p:spPr>
            <a:xfrm flipH="1" flipV="1">
              <a:off x="4802809" y="2319253"/>
              <a:ext cx="1828800"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E9E47AE7-ACF1-438D-864C-4BF323ABBFDD}"/>
                </a:ext>
              </a:extLst>
            </p:cNvPr>
            <p:cNvCxnSpPr>
              <a:cxnSpLocks/>
              <a:stCxn id="55" idx="0"/>
              <a:endCxn id="256" idx="3"/>
            </p:cNvCxnSpPr>
            <p:nvPr/>
          </p:nvCxnSpPr>
          <p:spPr>
            <a:xfrm rot="16200000" flipV="1">
              <a:off x="10833604" y="2867366"/>
              <a:ext cx="1255133" cy="28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F8F2802B-E180-41A7-B4B6-EFF4F860928C}"/>
                </a:ext>
              </a:extLst>
            </p:cNvPr>
            <p:cNvCxnSpPr>
              <a:cxnSpLocks/>
              <a:stCxn id="261" idx="0"/>
              <a:endCxn id="250" idx="0"/>
            </p:cNvCxnSpPr>
            <p:nvPr/>
          </p:nvCxnSpPr>
          <p:spPr>
            <a:xfrm rot="5400000" flipH="1" flipV="1">
              <a:off x="8349398" y="684417"/>
              <a:ext cx="2359" cy="2940093"/>
            </a:xfrm>
            <a:prstGeom prst="bentConnector3">
              <a:avLst>
                <a:gd name="adj1" fmla="val 97905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3ACF4589-4B57-4DE8-93E3-8A6BAAABD2FF}"/>
                </a:ext>
              </a:extLst>
            </p:cNvPr>
            <p:cNvCxnSpPr>
              <a:cxnSpLocks/>
              <a:stCxn id="261" idx="0"/>
              <a:endCxn id="256" idx="0"/>
            </p:cNvCxnSpPr>
            <p:nvPr/>
          </p:nvCxnSpPr>
          <p:spPr>
            <a:xfrm rot="5400000" flipH="1" flipV="1">
              <a:off x="8984329" y="49486"/>
              <a:ext cx="2359" cy="4209955"/>
            </a:xfrm>
            <a:prstGeom prst="bentConnector3">
              <a:avLst>
                <a:gd name="adj1" fmla="val 713560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A914381D-1197-4E37-9C61-17FC36FEC826}"/>
                </a:ext>
              </a:extLst>
            </p:cNvPr>
            <p:cNvCxnSpPr>
              <a:cxnSpLocks/>
              <a:stCxn id="267" idx="1"/>
            </p:cNvCxnSpPr>
            <p:nvPr/>
          </p:nvCxnSpPr>
          <p:spPr>
            <a:xfrm rot="10800000" flipV="1">
              <a:off x="3109927" y="2381883"/>
              <a:ext cx="1235682" cy="1358340"/>
            </a:xfrm>
            <a:prstGeom prst="bentConnector3">
              <a:avLst>
                <a:gd name="adj1" fmla="val 587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29BDD33E-D040-4B97-93BE-0ADD14872580}"/>
                </a:ext>
              </a:extLst>
            </p:cNvPr>
            <p:cNvCxnSpPr>
              <a:cxnSpLocks/>
              <a:stCxn id="261" idx="3"/>
              <a:endCxn id="253" idx="1"/>
            </p:cNvCxnSpPr>
            <p:nvPr/>
          </p:nvCxnSpPr>
          <p:spPr>
            <a:xfrm flipV="1">
              <a:off x="7109131" y="2381883"/>
              <a:ext cx="1167312"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5DA323A3-285F-4BA3-A99E-23D0102F0B10}"/>
                </a:ext>
              </a:extLst>
            </p:cNvPr>
            <p:cNvSpPr/>
            <p:nvPr/>
          </p:nvSpPr>
          <p:spPr>
            <a:xfrm>
              <a:off x="3575532" y="1578926"/>
              <a:ext cx="8321040" cy="187452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6C2B3"/>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TextBox 275">
              <a:extLst>
                <a:ext uri="{FF2B5EF4-FFF2-40B4-BE49-F238E27FC236}">
                  <a16:creationId xmlns:a16="http://schemas.microsoft.com/office/drawing/2014/main" id="{81B32AA0-BDB5-40F0-A467-7DA60F31FF07}"/>
                </a:ext>
              </a:extLst>
            </p:cNvPr>
            <p:cNvSpPr txBox="1"/>
            <p:nvPr/>
          </p:nvSpPr>
          <p:spPr>
            <a:xfrm rot="16200000">
              <a:off x="2472213" y="2223799"/>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Availability Zone 2</a:t>
              </a:r>
            </a:p>
          </p:txBody>
        </p:sp>
        <p:cxnSp>
          <p:nvCxnSpPr>
            <p:cNvPr id="277" name="Straight Arrow Connector 276">
              <a:extLst>
                <a:ext uri="{FF2B5EF4-FFF2-40B4-BE49-F238E27FC236}">
                  <a16:creationId xmlns:a16="http://schemas.microsoft.com/office/drawing/2014/main" id="{92C94CDB-CC75-44AB-B7CB-EC683A69A1D5}"/>
                </a:ext>
              </a:extLst>
            </p:cNvPr>
            <p:cNvCxnSpPr>
              <a:cxnSpLocks/>
              <a:stCxn id="253" idx="3"/>
              <a:endCxn id="250" idx="1"/>
            </p:cNvCxnSpPr>
            <p:nvPr/>
          </p:nvCxnSpPr>
          <p:spPr>
            <a:xfrm>
              <a:off x="8733643" y="2381883"/>
              <a:ext cx="858381"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556E03FF-87D9-4DE1-BAE2-25CCC190CFDF}"/>
                </a:ext>
              </a:extLst>
            </p:cNvPr>
            <p:cNvCxnSpPr>
              <a:cxnSpLocks/>
              <a:stCxn id="43" idx="3"/>
              <a:endCxn id="261" idx="1"/>
            </p:cNvCxnSpPr>
            <p:nvPr/>
          </p:nvCxnSpPr>
          <p:spPr>
            <a:xfrm flipV="1">
              <a:off x="4133932" y="2384242"/>
              <a:ext cx="2517999" cy="1481374"/>
            </a:xfrm>
            <a:prstGeom prst="bentConnector3">
              <a:avLst>
                <a:gd name="adj1" fmla="val 7641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CD8F9F83-9A89-4FA1-8F9E-62A1D0F64064}"/>
                </a:ext>
              </a:extLst>
            </p:cNvPr>
            <p:cNvCxnSpPr>
              <a:cxnSpLocks/>
            </p:cNvCxnSpPr>
            <p:nvPr/>
          </p:nvCxnSpPr>
          <p:spPr>
            <a:xfrm rot="5400000" flipH="1" flipV="1">
              <a:off x="3429002" y="1803765"/>
              <a:ext cx="239885" cy="6400800"/>
            </a:xfrm>
            <a:prstGeom prst="bentConnector3">
              <a:avLst>
                <a:gd name="adj1" fmla="val 19529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9D45D759-133E-4AC7-B66B-68C25A137A51}"/>
                </a:ext>
              </a:extLst>
            </p:cNvPr>
            <p:cNvSpPr/>
            <p:nvPr/>
          </p:nvSpPr>
          <p:spPr>
            <a:xfrm>
              <a:off x="2911155" y="2007724"/>
              <a:ext cx="548640" cy="10058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35BDE63-681C-4486-A09F-AC118D56D479}"/>
                </a:ext>
              </a:extLst>
            </p:cNvPr>
            <p:cNvSpPr/>
            <p:nvPr/>
          </p:nvSpPr>
          <p:spPr>
            <a:xfrm>
              <a:off x="3085879" y="3643783"/>
              <a:ext cx="548640" cy="45678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0" name="Connector: Elbow 119">
              <a:extLst>
                <a:ext uri="{FF2B5EF4-FFF2-40B4-BE49-F238E27FC236}">
                  <a16:creationId xmlns:a16="http://schemas.microsoft.com/office/drawing/2014/main" id="{C7BC8725-94D6-450D-8C53-9BE9FF4B3CEE}"/>
                </a:ext>
              </a:extLst>
            </p:cNvPr>
            <p:cNvCxnSpPr/>
            <p:nvPr/>
          </p:nvCxnSpPr>
          <p:spPr>
            <a:xfrm>
              <a:off x="1420676" y="1943353"/>
              <a:ext cx="1222025" cy="192226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1734246A-719C-44EC-9710-5225202EFFE9}"/>
                </a:ext>
              </a:extLst>
            </p:cNvPr>
            <p:cNvCxnSpPr/>
            <p:nvPr/>
          </p:nvCxnSpPr>
          <p:spPr>
            <a:xfrm>
              <a:off x="1420676" y="1943353"/>
              <a:ext cx="892356" cy="31865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D82CFAC7-0230-4220-8641-D1C206EF9E25}"/>
                </a:ext>
              </a:extLst>
            </p:cNvPr>
            <p:cNvCxnSpPr>
              <a:cxnSpLocks/>
            </p:cNvCxnSpPr>
            <p:nvPr/>
          </p:nvCxnSpPr>
          <p:spPr>
            <a:xfrm rot="5400000" flipH="1" flipV="1">
              <a:off x="-797" y="4159834"/>
              <a:ext cx="1317479" cy="61107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CCCFA34-D5C8-4D1E-AD4F-CD7E1D0E555C}"/>
                </a:ext>
              </a:extLst>
            </p:cNvPr>
            <p:cNvSpPr/>
            <p:nvPr/>
          </p:nvSpPr>
          <p:spPr>
            <a:xfrm>
              <a:off x="163703" y="1658932"/>
              <a:ext cx="2266714" cy="29679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88F2CAB2-C4C0-434D-A794-DEA7E5BBD71E}"/>
                </a:ext>
              </a:extLst>
            </p:cNvPr>
            <p:cNvSpPr/>
            <p:nvPr/>
          </p:nvSpPr>
          <p:spPr>
            <a:xfrm>
              <a:off x="2176907" y="4691436"/>
              <a:ext cx="274320" cy="429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D8177B90-5899-4623-AEC3-6BF6FA92484B}"/>
                </a:ext>
              </a:extLst>
            </p:cNvPr>
            <p:cNvSpPr/>
            <p:nvPr/>
          </p:nvSpPr>
          <p:spPr>
            <a:xfrm>
              <a:off x="2372339" y="3671247"/>
              <a:ext cx="274320" cy="429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Arrow Connector 124">
              <a:extLst>
                <a:ext uri="{FF2B5EF4-FFF2-40B4-BE49-F238E27FC236}">
                  <a16:creationId xmlns:a16="http://schemas.microsoft.com/office/drawing/2014/main" id="{9DD14236-FBD1-4D09-A71B-251A03E77B74}"/>
                </a:ext>
              </a:extLst>
            </p:cNvPr>
            <p:cNvCxnSpPr>
              <a:cxnSpLocks/>
            </p:cNvCxnSpPr>
            <p:nvPr/>
          </p:nvCxnSpPr>
          <p:spPr>
            <a:xfrm>
              <a:off x="9893486" y="3406458"/>
              <a:ext cx="0" cy="1475405"/>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450FF2B9-9063-4DAB-A9B3-09F2DCE69A41}"/>
                </a:ext>
              </a:extLst>
            </p:cNvPr>
            <p:cNvSpPr/>
            <p:nvPr/>
          </p:nvSpPr>
          <p:spPr>
            <a:xfrm>
              <a:off x="9630207" y="3351106"/>
              <a:ext cx="548640" cy="104018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F11F120D-1748-457B-BE77-EF1EAE7D2946}"/>
                </a:ext>
              </a:extLst>
            </p:cNvPr>
            <p:cNvSpPr/>
            <p:nvPr/>
          </p:nvSpPr>
          <p:spPr>
            <a:xfrm>
              <a:off x="7109131" y="4888371"/>
              <a:ext cx="2555754" cy="11887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A821B309-441D-499E-A96F-0BD92478D94D}"/>
                </a:ext>
              </a:extLst>
            </p:cNvPr>
            <p:cNvCxnSpPr>
              <a:cxnSpLocks/>
              <a:endCxn id="165" idx="1"/>
            </p:cNvCxnSpPr>
            <p:nvPr/>
          </p:nvCxnSpPr>
          <p:spPr>
            <a:xfrm flipV="1">
              <a:off x="7107043" y="5110463"/>
              <a:ext cx="2557843" cy="23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EFDB0D3-3AA9-4D11-B3FF-FC5C4C52A3A3}"/>
                </a:ext>
              </a:extLst>
            </p:cNvPr>
            <p:cNvCxnSpPr>
              <a:cxnSpLocks/>
              <a:stCxn id="39" idx="3"/>
            </p:cNvCxnSpPr>
            <p:nvPr/>
          </p:nvCxnSpPr>
          <p:spPr>
            <a:xfrm>
              <a:off x="3112601" y="3865616"/>
              <a:ext cx="3765842" cy="101860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79239CED-6D27-4C92-B7E0-6EC1F36AA41D}"/>
                </a:ext>
              </a:extLst>
            </p:cNvPr>
            <p:cNvGrpSpPr/>
            <p:nvPr/>
          </p:nvGrpSpPr>
          <p:grpSpPr>
            <a:xfrm>
              <a:off x="9207686" y="4881863"/>
              <a:ext cx="1371600" cy="1250226"/>
              <a:chOff x="8966898" y="2326723"/>
              <a:chExt cx="1371600" cy="1250226"/>
            </a:xfrm>
          </p:grpSpPr>
          <p:pic>
            <p:nvPicPr>
              <p:cNvPr id="165" name="Graphic 164">
                <a:extLst>
                  <a:ext uri="{FF2B5EF4-FFF2-40B4-BE49-F238E27FC236}">
                    <a16:creationId xmlns:a16="http://schemas.microsoft.com/office/drawing/2014/main" id="{679FE207-340D-4753-888C-CF165858D24F}"/>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24098" y="2326723"/>
                <a:ext cx="457200" cy="457200"/>
              </a:xfrm>
              <a:prstGeom prst="rect">
                <a:avLst/>
              </a:prstGeom>
            </p:spPr>
          </p:pic>
          <p:sp>
            <p:nvSpPr>
              <p:cNvPr id="166" name="TextBox 165">
                <a:extLst>
                  <a:ext uri="{FF2B5EF4-FFF2-40B4-BE49-F238E27FC236}">
                    <a16:creationId xmlns:a16="http://schemas.microsoft.com/office/drawing/2014/main" id="{A1C0B6A7-94AF-4A7F-B8AE-4C21E0932E64}"/>
                  </a:ext>
                </a:extLst>
              </p:cNvPr>
              <p:cNvSpPr txBox="1"/>
              <p:nvPr/>
            </p:nvSpPr>
            <p:spPr>
              <a:xfrm>
                <a:off x="8966898" y="2745952"/>
                <a:ext cx="1371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RDS primary instance</a:t>
                </a:r>
              </a:p>
            </p:txBody>
          </p:sp>
        </p:grpSp>
        <p:sp>
          <p:nvSpPr>
            <p:cNvPr id="164" name="TextBox 163">
              <a:extLst>
                <a:ext uri="{FF2B5EF4-FFF2-40B4-BE49-F238E27FC236}">
                  <a16:creationId xmlns:a16="http://schemas.microsoft.com/office/drawing/2014/main" id="{2041AF51-162C-425A-9145-203F2B2C3254}"/>
                </a:ext>
              </a:extLst>
            </p:cNvPr>
            <p:cNvSpPr txBox="1"/>
            <p:nvPr/>
          </p:nvSpPr>
          <p:spPr>
            <a:xfrm>
              <a:off x="6121791" y="530345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17" name="Group 116">
              <a:extLst>
                <a:ext uri="{FF2B5EF4-FFF2-40B4-BE49-F238E27FC236}">
                  <a16:creationId xmlns:a16="http://schemas.microsoft.com/office/drawing/2014/main" id="{4590646A-5F02-4652-8067-09C3E1DE9D7C}"/>
                </a:ext>
              </a:extLst>
            </p:cNvPr>
            <p:cNvGrpSpPr/>
            <p:nvPr/>
          </p:nvGrpSpPr>
          <p:grpSpPr>
            <a:xfrm>
              <a:off x="5836902" y="3573229"/>
              <a:ext cx="1842598" cy="584775"/>
              <a:chOff x="7073834" y="3500340"/>
              <a:chExt cx="1842598" cy="584775"/>
            </a:xfrm>
          </p:grpSpPr>
          <p:pic>
            <p:nvPicPr>
              <p:cNvPr id="118" name="Graphic 117">
                <a:extLst>
                  <a:ext uri="{FF2B5EF4-FFF2-40B4-BE49-F238E27FC236}">
                    <a16:creationId xmlns:a16="http://schemas.microsoft.com/office/drawing/2014/main" id="{6292BEC4-FE7B-4080-824F-AD2C0EAD8F97}"/>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73834" y="3564127"/>
                <a:ext cx="457200" cy="457200"/>
              </a:xfrm>
              <a:prstGeom prst="rect">
                <a:avLst/>
              </a:prstGeom>
            </p:spPr>
          </p:pic>
          <p:sp>
            <p:nvSpPr>
              <p:cNvPr id="127" name="TextBox 126">
                <a:extLst>
                  <a:ext uri="{FF2B5EF4-FFF2-40B4-BE49-F238E27FC236}">
                    <a16:creationId xmlns:a16="http://schemas.microsoft.com/office/drawing/2014/main" id="{2DFE73F6-5CD4-4421-827B-EA7C73D36253}"/>
                  </a:ext>
                </a:extLst>
              </p:cNvPr>
              <p:cNvSpPr txBox="1"/>
              <p:nvPr/>
            </p:nvSpPr>
            <p:spPr>
              <a:xfrm>
                <a:off x="7544832" y="3500340"/>
                <a:ext cx="137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grpSp>
        <p:sp>
          <p:nvSpPr>
            <p:cNvPr id="110" name="Rectangle 109">
              <a:extLst>
                <a:ext uri="{FF2B5EF4-FFF2-40B4-BE49-F238E27FC236}">
                  <a16:creationId xmlns:a16="http://schemas.microsoft.com/office/drawing/2014/main" id="{31ECEE4E-C46D-4912-AA78-DBB4B9BBA63F}"/>
                </a:ext>
              </a:extLst>
            </p:cNvPr>
            <p:cNvSpPr/>
            <p:nvPr/>
          </p:nvSpPr>
          <p:spPr>
            <a:xfrm>
              <a:off x="3540807" y="3542266"/>
              <a:ext cx="4114800" cy="6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Connector: Elbow 58">
              <a:extLst>
                <a:ext uri="{FF2B5EF4-FFF2-40B4-BE49-F238E27FC236}">
                  <a16:creationId xmlns:a16="http://schemas.microsoft.com/office/drawing/2014/main" id="{E781196B-62F8-455D-A6D4-1A6699039124}"/>
                </a:ext>
              </a:extLst>
            </p:cNvPr>
            <p:cNvCxnSpPr>
              <a:cxnSpLocks/>
              <a:stCxn id="171" idx="1"/>
            </p:cNvCxnSpPr>
            <p:nvPr/>
          </p:nvCxnSpPr>
          <p:spPr>
            <a:xfrm rot="10800000">
              <a:off x="3109927" y="3989725"/>
              <a:ext cx="1233594" cy="1120739"/>
            </a:xfrm>
            <a:prstGeom prst="bentConnector3">
              <a:avLst>
                <a:gd name="adj1" fmla="val 5872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8" name="Graphic 127">
              <a:extLst>
                <a:ext uri="{FF2B5EF4-FFF2-40B4-BE49-F238E27FC236}">
                  <a16:creationId xmlns:a16="http://schemas.microsoft.com/office/drawing/2014/main" id="{79A9852B-DF02-4B2A-B80D-E942C33697D8}"/>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649843" y="4899808"/>
              <a:ext cx="457200" cy="457200"/>
            </a:xfrm>
            <a:prstGeom prst="rect">
              <a:avLst/>
            </a:prstGeom>
          </p:spPr>
        </p:pic>
        <p:sp>
          <p:nvSpPr>
            <p:cNvPr id="130" name="Rectangle 129">
              <a:extLst>
                <a:ext uri="{FF2B5EF4-FFF2-40B4-BE49-F238E27FC236}">
                  <a16:creationId xmlns:a16="http://schemas.microsoft.com/office/drawing/2014/main" id="{B39488A9-2249-4DAD-9EB0-012EFBBC2037}"/>
                </a:ext>
              </a:extLst>
            </p:cNvPr>
            <p:cNvSpPr/>
            <p:nvPr/>
          </p:nvSpPr>
          <p:spPr>
            <a:xfrm>
              <a:off x="3540807" y="1539289"/>
              <a:ext cx="8412480" cy="196596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5E80D147-A5C4-492A-B4A7-437F9D5CF8F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2020, Amazon Web Services, Inc. or its Affiliates. All rights reserved.</a:t>
            </a:r>
          </a:p>
        </p:txBody>
      </p:sp>
      <p:sp>
        <p:nvSpPr>
          <p:cNvPr id="237" name="Slide Number Placeholder 236">
            <a:extLst>
              <a:ext uri="{FF2B5EF4-FFF2-40B4-BE49-F238E27FC236}">
                <a16:creationId xmlns:a16="http://schemas.microsoft.com/office/drawing/2014/main" id="{BE247150-C817-4F22-AA7A-115BF2B843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800554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dirty="0"/>
              <a:t>In summary, in this module, you learned how to:</a:t>
            </a:r>
          </a:p>
          <a:p>
            <a:r>
              <a:rPr lang="en-US" sz="2400" dirty="0"/>
              <a:t>Explain the foundational role of VPC in AWS Cloud networking</a:t>
            </a:r>
          </a:p>
          <a:p>
            <a:r>
              <a:rPr lang="en-US" sz="2400" dirty="0"/>
              <a:t>Identify how to connect your AWS networking environment to the internet</a:t>
            </a:r>
          </a:p>
          <a:p>
            <a:r>
              <a:rPr lang="en-US" sz="2400" dirty="0"/>
              <a:t>Describe how to isolate resources within your AWS networking environment</a:t>
            </a:r>
          </a:p>
          <a:p>
            <a:r>
              <a:rPr lang="en-US" sz="2400" dirty="0"/>
              <a:t>Create a VPC with subnets, an internet gateway, route tables, and a security group</a:t>
            </a:r>
            <a:endParaRPr lang="en-US" dirty="0"/>
          </a:p>
        </p:txBody>
      </p:sp>
      <p:sp>
        <p:nvSpPr>
          <p:cNvPr id="3" name="Footer Placeholder 2">
            <a:extLst>
              <a:ext uri="{FF2B5EF4-FFF2-40B4-BE49-F238E27FC236}">
                <a16:creationId xmlns:a16="http://schemas.microsoft.com/office/drawing/2014/main" id="{C6B2E223-EA0C-E54C-AFE4-3B324B5FF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50</a:t>
            </a:fld>
            <a:endParaRPr lang="en-US" dirty="0"/>
          </a:p>
        </p:txBody>
      </p:sp>
    </p:spTree>
    <p:custDataLst>
      <p:tags r:id="rId1"/>
    </p:custDataLst>
    <p:extLst>
      <p:ext uri="{BB962C8B-B14F-4D97-AF65-F5344CB8AC3E}">
        <p14:creationId xmlns:p14="http://schemas.microsoft.com/office/powerpoint/2010/main" val="3961108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51</a:t>
            </a:fld>
            <a:endParaRPr lang="en-US" dirty="0"/>
          </a:p>
        </p:txBody>
      </p:sp>
    </p:spTree>
    <p:custDataLst>
      <p:tags r:id="rId1"/>
    </p:custDataLst>
    <p:extLst>
      <p:ext uri="{BB962C8B-B14F-4D97-AF65-F5344CB8AC3E}">
        <p14:creationId xmlns:p14="http://schemas.microsoft.com/office/powerpoint/2010/main" val="172549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p:txBody>
          <a:bodyPr/>
          <a:lstStyle/>
          <a:p>
            <a:pPr marL="0" indent="0">
              <a:buNone/>
            </a:pPr>
            <a:r>
              <a:rPr lang="en-US" sz="2400" dirty="0"/>
              <a:t>You have an application running on multiple Amazon Elastic Compute Cloud (Amazon EC2) instances in a single Availability Zone. The application calls a third-party application programming interface (API) via the internet.</a:t>
            </a:r>
            <a:br>
              <a:rPr lang="en-US" sz="2400" dirty="0"/>
            </a:br>
            <a:endParaRPr lang="en-US" sz="2400" dirty="0"/>
          </a:p>
          <a:p>
            <a:pPr marL="0" lvl="0" indent="0">
              <a:buNone/>
            </a:pPr>
            <a:r>
              <a:rPr lang="en-US" sz="2400" dirty="0"/>
              <a:t>How can you provide the third-party API with a single IP address to add to an access safelist?</a:t>
            </a:r>
          </a:p>
          <a:p>
            <a:pPr lvl="0"/>
            <a:endParaRPr lang="en-US" sz="2400" dirty="0"/>
          </a:p>
          <a:p>
            <a:pPr marL="457200" lvl="0" indent="-457200">
              <a:buFont typeface="+mj-lt"/>
              <a:buAutoNum type="alphaUcPeriod"/>
            </a:pPr>
            <a:r>
              <a:rPr lang="en-US" sz="2400" dirty="0"/>
              <a:t>Assign an Elastic IP address to the instances.</a:t>
            </a:r>
          </a:p>
          <a:p>
            <a:pPr marL="457200" lvl="0" indent="-457200">
              <a:buFont typeface="+mj-lt"/>
              <a:buAutoNum type="alphaUcPeriod"/>
            </a:pPr>
            <a:r>
              <a:rPr lang="en-US" sz="2400" dirty="0"/>
              <a:t>Assign a public IP address to the instances.</a:t>
            </a:r>
          </a:p>
          <a:p>
            <a:pPr marL="457200" lvl="0" indent="-457200">
              <a:buFont typeface="+mj-lt"/>
              <a:buAutoNum type="alphaUcPeriod"/>
            </a:pPr>
            <a:r>
              <a:rPr lang="en-US" sz="2400" dirty="0"/>
              <a:t>Put the instances behind a NAT gateway.</a:t>
            </a:r>
          </a:p>
          <a:p>
            <a:pPr marL="457200" lvl="0" indent="-457200">
              <a:buFont typeface="+mj-lt"/>
              <a:buAutoNum type="alphaUcPeriod"/>
            </a:pPr>
            <a:r>
              <a:rPr lang="en-US" sz="2400" dirty="0"/>
              <a:t>Put the instances behind a Network Load Balancer.</a:t>
            </a:r>
          </a:p>
        </p:txBody>
      </p:sp>
      <p:sp>
        <p:nvSpPr>
          <p:cNvPr id="7" name="Rectangle 6" descr="box around 'single IP address'.">
            <a:extLst>
              <a:ext uri="{FF2B5EF4-FFF2-40B4-BE49-F238E27FC236}">
                <a16:creationId xmlns:a16="http://schemas.microsoft.com/office/drawing/2014/main" id="{E3A53F5E-08D3-4683-B210-C95ABCDB2921}"/>
              </a:ext>
            </a:extLst>
          </p:cNvPr>
          <p:cNvSpPr/>
          <p:nvPr/>
        </p:nvSpPr>
        <p:spPr>
          <a:xfrm>
            <a:off x="6821983" y="2939756"/>
            <a:ext cx="2286000" cy="4572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descr="box around response C - Put the instances behind a NAT gateway.">
            <a:extLst>
              <a:ext uri="{FF2B5EF4-FFF2-40B4-BE49-F238E27FC236}">
                <a16:creationId xmlns:a16="http://schemas.microsoft.com/office/drawing/2014/main" id="{223D788C-6C14-CA49-9866-1E43C04FE474}"/>
              </a:ext>
            </a:extLst>
          </p:cNvPr>
          <p:cNvSpPr/>
          <p:nvPr/>
        </p:nvSpPr>
        <p:spPr>
          <a:xfrm>
            <a:off x="419100" y="5090372"/>
            <a:ext cx="6126480" cy="4572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2020, Amazon Web Services, Inc. or its Affiliates. All rights reserved.</a:t>
            </a:r>
          </a:p>
        </p:txBody>
      </p:sp>
      <p:sp>
        <p:nvSpPr>
          <p:cNvPr id="2" name="Slide Number Placeholder 1">
            <a:extLs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pPr/>
              <a:t>52</a:t>
            </a:fld>
            <a:endParaRPr lang="en-US" dirty="0"/>
          </a:p>
        </p:txBody>
      </p:sp>
    </p:spTree>
    <p:custDataLst>
      <p:tags r:id="rId1"/>
    </p:custDataLst>
    <p:extLst>
      <p:ext uri="{BB962C8B-B14F-4D97-AF65-F5344CB8AC3E}">
        <p14:creationId xmlns:p14="http://schemas.microsoft.com/office/powerpoint/2010/main" val="3072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latin typeface="+mn-lt"/>
                <a:hlinkClick r:id="rId4"/>
              </a:rPr>
              <a:t>VPCs and Subnets</a:t>
            </a:r>
          </a:p>
          <a:p>
            <a:r>
              <a:rPr lang="en-US" dirty="0">
                <a:latin typeface="+mn-lt"/>
                <a:hlinkClick r:id="rId4"/>
              </a:rPr>
              <a:t>One to Many: Evolving VPC Design</a:t>
            </a:r>
            <a:endParaRPr lang="en-US" dirty="0">
              <a:latin typeface="+mn-lt"/>
            </a:endParaRPr>
          </a:p>
          <a:p>
            <a:r>
              <a:rPr lang="en-US" dirty="0">
                <a:latin typeface="+mn-lt"/>
                <a:hlinkClick r:id="rId5"/>
              </a:rPr>
              <a:t>AWS Single VPC Design</a:t>
            </a:r>
            <a:endParaRPr lang="en-US" dirty="0">
              <a:latin typeface="+mn-lt"/>
            </a:endParaRPr>
          </a:p>
          <a:p>
            <a:r>
              <a:rPr lang="en-US" dirty="0">
                <a:latin typeface="+mn-lt"/>
                <a:hlinkClick r:id="rId6"/>
              </a:rPr>
              <a:t>AWS </a:t>
            </a:r>
            <a:r>
              <a:rPr lang="en-US" dirty="0" err="1">
                <a:latin typeface="+mn-lt"/>
                <a:hlinkClick r:id="rId6"/>
              </a:rPr>
              <a:t>re:Invent</a:t>
            </a:r>
            <a:r>
              <a:rPr lang="en-US" dirty="0">
                <a:latin typeface="+mn-lt"/>
                <a:hlinkClick r:id="rId6"/>
              </a:rPr>
              <a:t> 2018: Your Virtual Data Center: VPC Fundamentals and Connectivity Options</a:t>
            </a:r>
            <a:endParaRPr lang="en-US" dirty="0">
              <a:latin typeface="+mn-lt"/>
            </a:endParaRPr>
          </a:p>
          <a:p>
            <a:r>
              <a:rPr lang="en-US" dirty="0">
                <a:latin typeface="+mn-lt"/>
                <a:hlinkClick r:id="rId7"/>
              </a:rPr>
              <a:t>AWS Networking Fundamentals</a:t>
            </a:r>
            <a:endParaRPr lang="en-US" dirty="0">
              <a:latin typeface="+mn-lt"/>
            </a:endParaRP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12"/>
          </p:nvPr>
        </p:nvSpPr>
        <p:spPr/>
        <p:txBody>
          <a:bodyPr/>
          <a:lstStyle/>
          <a:p>
            <a:fld id="{B6A95138-A96E-2F42-A959-2EFD44FE4AB7}" type="slidenum">
              <a:rPr lang="en-US" smtClean="0"/>
              <a:t>53</a:t>
            </a:fld>
            <a:endParaRPr lang="en-US" dirty="0"/>
          </a:p>
        </p:txBody>
      </p:sp>
    </p:spTree>
    <p:custDataLst>
      <p:tags r:id="rId1"/>
    </p:custDataLst>
    <p:extLst>
      <p:ext uri="{BB962C8B-B14F-4D97-AF65-F5344CB8AC3E}">
        <p14:creationId xmlns:p14="http://schemas.microsoft.com/office/powerpoint/2010/main" val="1754957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836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Café business requirement</a:t>
            </a:r>
          </a:p>
        </p:txBody>
      </p:sp>
      <p:sp>
        <p:nvSpPr>
          <p:cNvPr id="3" name="Content Placeholder 2">
            <a:extLst>
              <a:ext uri="{FF2B5EF4-FFF2-40B4-BE49-F238E27FC236}">
                <a16:creationId xmlns:a16="http://schemas.microsoft.com/office/drawing/2014/main" id="{4125A2CB-555F-8149-A98E-EC7B83CC0412}"/>
              </a:ext>
            </a:extLst>
          </p:cNvPr>
          <p:cNvSpPr>
            <a:spLocks noGrp="1" noChangeAspect="1"/>
          </p:cNvSpPr>
          <p:nvPr>
            <p:ph idx="1"/>
          </p:nvPr>
        </p:nvSpPr>
        <p:spPr>
          <a:xfrm>
            <a:off x="638867" y="1620652"/>
            <a:ext cx="10975840" cy="1125416"/>
          </a:xfrm>
        </p:spPr>
        <p:txBody>
          <a:bodyPr anchor="ctr" anchorCtr="0">
            <a:normAutofit/>
          </a:bodyPr>
          <a:lstStyle/>
          <a:p>
            <a:pPr marL="0" indent="0">
              <a:buNone/>
            </a:pPr>
            <a:r>
              <a:rPr lang="en-US" sz="2400" dirty="0"/>
              <a:t>The café must deploy and manage AWS resources in a secure, isolated network environment.</a:t>
            </a:r>
          </a:p>
        </p:txBody>
      </p:sp>
      <p:sp>
        <p:nvSpPr>
          <p:cNvPr id="5" name="Rectangle 4">
            <a:extLst>
              <a:ext uri="{FF2B5EF4-FFF2-40B4-BE49-F238E27FC236}">
                <a16:creationId xmlns:a16="http://schemas.microsoft.com/office/drawing/2014/main" id="{81DEC70D-8A08-3640-BE12-11E9E6A5CB07}"/>
              </a:ext>
              <a:ext uri="{C183D7F6-B498-43B3-948B-1728B52AA6E4}">
                <adec:decorative xmlns:adec="http://schemas.microsoft.com/office/drawing/2017/decorative" val="1"/>
              </a:ext>
            </a:extLst>
          </p:cNvPr>
          <p:cNvSpPr/>
          <p:nvPr/>
        </p:nvSpPr>
        <p:spPr>
          <a:xfrm>
            <a:off x="420579" y="1620653"/>
            <a:ext cx="11412416" cy="1125415"/>
          </a:xfrm>
          <a:prstGeom prst="rect">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E98CA13-E19B-489B-B99F-E5E9257E467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5745" y="3391779"/>
            <a:ext cx="4821244" cy="2247510"/>
          </a:xfrm>
          <a:prstGeom prst="rect">
            <a:avLst/>
          </a:prstGeom>
          <a:effectLst>
            <a:softEdge rad="114300"/>
          </a:effectLst>
        </p:spPr>
      </p:pic>
      <p:pic>
        <p:nvPicPr>
          <p:cNvPr id="8" name="Picture 7">
            <a:extLst>
              <a:ext uri="{FF2B5EF4-FFF2-40B4-BE49-F238E27FC236}">
                <a16:creationId xmlns:a16="http://schemas.microsoft.com/office/drawing/2014/main" id="{3C97F5E9-C722-43B8-AEC8-33322E7D1F4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2999742"/>
            <a:ext cx="4817293" cy="3224799"/>
          </a:xfrm>
          <a:prstGeom prst="rect">
            <a:avLst/>
          </a:prstGeom>
          <a:effectLst>
            <a:softEdge rad="609600"/>
          </a:effectLst>
        </p:spPr>
      </p:pic>
      <p:sp>
        <p:nvSpPr>
          <p:cNvPr id="4" name="Footer Placeholder 3">
            <a:extLst>
              <a:ext uri="{FF2B5EF4-FFF2-40B4-BE49-F238E27FC236}">
                <a16:creationId xmlns:a16="http://schemas.microsoft.com/office/drawing/2014/main" id="{539F069E-FF12-4125-A601-8B043E2200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6" name="Slide Number Placeholder 5">
            <a:extLst>
              <a:ext uri="{FF2B5EF4-FFF2-40B4-BE49-F238E27FC236}">
                <a16:creationId xmlns:a16="http://schemas.microsoft.com/office/drawing/2014/main" id="{A777622B-A346-4726-91E0-6ECC63D9CB57}"/>
              </a:ext>
            </a:extLst>
          </p:cNvPr>
          <p:cNvSpPr>
            <a:spLocks noGrp="1"/>
          </p:cNvSpPr>
          <p:nvPr>
            <p:ph type="sldNum" sz="quarter" idx="12"/>
          </p:nvPr>
        </p:nvSpPr>
        <p:spPr/>
        <p:txBody>
          <a:bodyPr/>
          <a:lstStyle/>
          <a:p>
            <a:fld id="{B6A95138-A96E-2F42-A959-2EFD44FE4AB7}" type="slidenum">
              <a:rPr lang="en-US" smtClean="0"/>
              <a:t>6</a:t>
            </a:fld>
            <a:endParaRPr lang="en-US" dirty="0"/>
          </a:p>
        </p:txBody>
      </p:sp>
    </p:spTree>
    <p:custDataLst>
      <p:tags r:id="rId1"/>
    </p:custDataLst>
    <p:extLst>
      <p:ext uri="{BB962C8B-B14F-4D97-AF65-F5344CB8AC3E}">
        <p14:creationId xmlns:p14="http://schemas.microsoft.com/office/powerpoint/2010/main" val="320700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6: Creating a Networking Environment</a:t>
            </a:r>
          </a:p>
        </p:txBody>
      </p:sp>
      <p:sp>
        <p:nvSpPr>
          <p:cNvPr id="2" name="Title 1"/>
          <p:cNvSpPr>
            <a:spLocks noGrp="1"/>
          </p:cNvSpPr>
          <p:nvPr>
            <p:ph type="title"/>
          </p:nvPr>
        </p:nvSpPr>
        <p:spPr>
          <a:xfrm>
            <a:off x="419100" y="3191940"/>
            <a:ext cx="11353800" cy="1075260"/>
          </a:xfrm>
        </p:spPr>
        <p:txBody>
          <a:bodyPr>
            <a:noAutofit/>
          </a:bodyPr>
          <a:lstStyle/>
          <a:p>
            <a:r>
              <a:rPr lang="en-US" sz="4000" dirty="0">
                <a:latin typeface="+mj-lt"/>
              </a:rPr>
              <a:t>Section 2: Creating an AWS networking environment</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90216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1FC0-22C8-5845-A537-A7A349E2E83F}"/>
              </a:ext>
            </a:extLst>
          </p:cNvPr>
          <p:cNvSpPr>
            <a:spLocks noGrp="1"/>
          </p:cNvSpPr>
          <p:nvPr>
            <p:ph type="title"/>
          </p:nvPr>
        </p:nvSpPr>
        <p:spPr/>
        <p:txBody>
          <a:bodyPr/>
          <a:lstStyle/>
          <a:p>
            <a:r>
              <a:rPr lang="en-US" dirty="0"/>
              <a:t>Amazon VPC</a:t>
            </a:r>
          </a:p>
        </p:txBody>
      </p:sp>
      <p:sp>
        <p:nvSpPr>
          <p:cNvPr id="4" name="Text Placeholder 3">
            <a:extLst>
              <a:ext uri="{FF2B5EF4-FFF2-40B4-BE49-F238E27FC236}">
                <a16:creationId xmlns:a16="http://schemas.microsoft.com/office/drawing/2014/main" id="{9A7984F1-2CF3-AA41-85D4-26A132D4187A}"/>
              </a:ext>
            </a:extLst>
          </p:cNvPr>
          <p:cNvSpPr>
            <a:spLocks noGrp="1"/>
          </p:cNvSpPr>
          <p:nvPr>
            <p:ph idx="1"/>
          </p:nvPr>
        </p:nvSpPr>
        <p:spPr/>
        <p:txBody>
          <a:bodyPr>
            <a:noAutofit/>
          </a:bodyPr>
          <a:lstStyle/>
          <a:p>
            <a:pPr marL="0" indent="0" algn="ctr">
              <a:buNone/>
            </a:pPr>
            <a:r>
              <a:rPr lang="en-US" dirty="0"/>
              <a:t>Provision a </a:t>
            </a:r>
            <a:r>
              <a:rPr lang="en-US" dirty="0">
                <a:solidFill>
                  <a:schemeClr val="accent5"/>
                </a:solidFill>
                <a:latin typeface="Amazon Ember" panose="02000000000000000000" pitchFamily="2" charset="0"/>
                <a:ea typeface="Amazon Ember" panose="02000000000000000000" pitchFamily="2" charset="0"/>
              </a:rPr>
              <a:t>logically isolated section</a:t>
            </a:r>
            <a:r>
              <a:rPr lang="en-US" dirty="0">
                <a:solidFill>
                  <a:schemeClr val="accent1"/>
                </a:solidFill>
                <a:latin typeface="Amazon Ember" panose="02000000000000000000" pitchFamily="2" charset="0"/>
                <a:ea typeface="Amazon Ember" panose="02000000000000000000" pitchFamily="2" charset="0"/>
              </a:rPr>
              <a:t> </a:t>
            </a:r>
            <a:r>
              <a:rPr lang="en-US" dirty="0"/>
              <a:t>of the AWS Cloud where you can launch AWS resources in a </a:t>
            </a:r>
            <a:r>
              <a:rPr lang="en-US" dirty="0">
                <a:solidFill>
                  <a:schemeClr val="accent5"/>
                </a:solidFill>
                <a:latin typeface="Amazon Ember" panose="02000000000000000000" pitchFamily="2" charset="0"/>
                <a:ea typeface="Amazon Ember" panose="02000000000000000000" pitchFamily="2" charset="0"/>
              </a:rPr>
              <a:t>virtual network that you define</a:t>
            </a:r>
            <a:r>
              <a:rPr lang="en-US" dirty="0"/>
              <a:t>.</a:t>
            </a:r>
          </a:p>
        </p:txBody>
      </p:sp>
      <p:sp>
        <p:nvSpPr>
          <p:cNvPr id="6" name="TextBox 5">
            <a:extLst>
              <a:ext uri="{FF2B5EF4-FFF2-40B4-BE49-F238E27FC236}">
                <a16:creationId xmlns:a16="http://schemas.microsoft.com/office/drawing/2014/main" id="{6723B89B-EF91-FC44-91A8-21F99E2ADEC9}"/>
              </a:ext>
            </a:extLst>
          </p:cNvPr>
          <p:cNvSpPr txBox="1"/>
          <p:nvPr/>
        </p:nvSpPr>
        <p:spPr>
          <a:xfrm>
            <a:off x="4322918" y="2972192"/>
            <a:ext cx="3546164" cy="461665"/>
          </a:xfrm>
          <a:prstGeom prst="rect">
            <a:avLst/>
          </a:prstGeom>
          <a:noFill/>
        </p:spPr>
        <p:txBody>
          <a:bodyPr wrap="none" rtlCol="0">
            <a:spAutoFit/>
          </a:bodyPr>
          <a:lstStyle/>
          <a:p>
            <a:pPr algn="l"/>
            <a:r>
              <a:rPr lang="en-US" sz="2400" dirty="0">
                <a:latin typeface="Amazon Ember" panose="020B0603020204020204" pitchFamily="34" charset="0"/>
                <a:ea typeface="Amazon Ember" panose="020B0603020204020204" pitchFamily="34" charset="0"/>
                <a:cs typeface="Amazon Ember" panose="020B0603020204020204" pitchFamily="34" charset="0"/>
              </a:rPr>
              <a:t>Bring your own network</a:t>
            </a:r>
          </a:p>
        </p:txBody>
      </p:sp>
      <p:sp>
        <p:nvSpPr>
          <p:cNvPr id="3" name="Rectangle 2">
            <a:extLst>
              <a:ext uri="{FF2B5EF4-FFF2-40B4-BE49-F238E27FC236}">
                <a16:creationId xmlns:a16="http://schemas.microsoft.com/office/drawing/2014/main" id="{5EC7BE27-5897-4108-AF52-B0080ABE1808}"/>
              </a:ext>
              <a:ext uri="{C183D7F6-B498-43B3-948B-1728B52AA6E4}">
                <adec:decorative xmlns:adec="http://schemas.microsoft.com/office/drawing/2017/decorative" val="1"/>
              </a:ext>
            </a:extLst>
          </p:cNvPr>
          <p:cNvSpPr/>
          <p:nvPr/>
        </p:nvSpPr>
        <p:spPr>
          <a:xfrm>
            <a:off x="0" y="3625924"/>
            <a:ext cx="12192000" cy="1433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descr="ip addresses.">
            <a:extLst>
              <a:ext uri="{FF2B5EF4-FFF2-40B4-BE49-F238E27FC236}">
                <a16:creationId xmlns:a16="http://schemas.microsoft.com/office/drawing/2014/main" id="{4E5512EA-096E-4D67-A68A-7316D931E96B}"/>
              </a:ext>
            </a:extLst>
          </p:cNvPr>
          <p:cNvGrpSpPr/>
          <p:nvPr/>
        </p:nvGrpSpPr>
        <p:grpSpPr>
          <a:xfrm>
            <a:off x="380306" y="3629489"/>
            <a:ext cx="1643399" cy="1960220"/>
            <a:chOff x="380306" y="3629489"/>
            <a:chExt cx="1643399" cy="1960220"/>
          </a:xfrm>
        </p:grpSpPr>
        <p:sp>
          <p:nvSpPr>
            <p:cNvPr id="11" name="TextBox 10">
              <a:extLst>
                <a:ext uri="{FF2B5EF4-FFF2-40B4-BE49-F238E27FC236}">
                  <a16:creationId xmlns:a16="http://schemas.microsoft.com/office/drawing/2014/main" id="{57089D9E-1F8D-BE45-A06A-CC11D7125BFD}"/>
                </a:ext>
              </a:extLst>
            </p:cNvPr>
            <p:cNvSpPr txBox="1"/>
            <p:nvPr/>
          </p:nvSpPr>
          <p:spPr>
            <a:xfrm>
              <a:off x="380306" y="5189599"/>
              <a:ext cx="1643399"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IP Addresses</a:t>
              </a:r>
            </a:p>
          </p:txBody>
        </p:sp>
        <p:pic>
          <p:nvPicPr>
            <p:cNvPr id="39" name="Picture 38">
              <a:extLst>
                <a:ext uri="{FF2B5EF4-FFF2-40B4-BE49-F238E27FC236}">
                  <a16:creationId xmlns:a16="http://schemas.microsoft.com/office/drawing/2014/main" id="{3E7D2039-38A3-4449-91CE-7F37F3E2143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88955" y="3629489"/>
              <a:ext cx="1426103" cy="1426102"/>
            </a:xfrm>
            <a:prstGeom prst="rect">
              <a:avLst/>
            </a:prstGeom>
          </p:spPr>
        </p:pic>
      </p:grpSp>
      <p:grpSp>
        <p:nvGrpSpPr>
          <p:cNvPr id="16" name="Group 15" descr="subnets.">
            <a:extLst>
              <a:ext uri="{FF2B5EF4-FFF2-40B4-BE49-F238E27FC236}">
                <a16:creationId xmlns:a16="http://schemas.microsoft.com/office/drawing/2014/main" id="{BC6432B1-A12F-4ED4-A0AC-A41268026380}"/>
              </a:ext>
            </a:extLst>
          </p:cNvPr>
          <p:cNvGrpSpPr/>
          <p:nvPr/>
        </p:nvGrpSpPr>
        <p:grpSpPr>
          <a:xfrm>
            <a:off x="2958532" y="3629489"/>
            <a:ext cx="1426103" cy="1960220"/>
            <a:chOff x="2958532" y="3629489"/>
            <a:chExt cx="1426103" cy="1960220"/>
          </a:xfrm>
        </p:grpSpPr>
        <p:sp>
          <p:nvSpPr>
            <p:cNvPr id="8" name="TextBox 7">
              <a:extLst>
                <a:ext uri="{FF2B5EF4-FFF2-40B4-BE49-F238E27FC236}">
                  <a16:creationId xmlns:a16="http://schemas.microsoft.com/office/drawing/2014/main" id="{E2372BC1-4F4B-9945-9CA3-E59539666D9D}"/>
                </a:ext>
              </a:extLst>
            </p:cNvPr>
            <p:cNvSpPr txBox="1"/>
            <p:nvPr/>
          </p:nvSpPr>
          <p:spPr>
            <a:xfrm>
              <a:off x="3108769" y="5189599"/>
              <a:ext cx="1125628"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Subnets</a:t>
              </a:r>
              <a:endParaRPr lang="en-US" sz="241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a:extLst>
                <a:ext uri="{FF2B5EF4-FFF2-40B4-BE49-F238E27FC236}">
                  <a16:creationId xmlns:a16="http://schemas.microsoft.com/office/drawing/2014/main" id="{8CA79691-FCB6-9F4F-BA0A-CC7B74EA295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58532" y="3629489"/>
              <a:ext cx="1426103" cy="1426102"/>
            </a:xfrm>
            <a:prstGeom prst="rect">
              <a:avLst/>
            </a:prstGeom>
          </p:spPr>
        </p:pic>
      </p:grpSp>
      <p:grpSp>
        <p:nvGrpSpPr>
          <p:cNvPr id="17" name="Group 16" descr="routing rules.">
            <a:extLst>
              <a:ext uri="{FF2B5EF4-FFF2-40B4-BE49-F238E27FC236}">
                <a16:creationId xmlns:a16="http://schemas.microsoft.com/office/drawing/2014/main" id="{7A3DC5BA-68E8-4171-87EB-202E5FB64D7D}"/>
              </a:ext>
            </a:extLst>
          </p:cNvPr>
          <p:cNvGrpSpPr/>
          <p:nvPr/>
        </p:nvGrpSpPr>
        <p:grpSpPr>
          <a:xfrm>
            <a:off x="5274576" y="3625924"/>
            <a:ext cx="1733168" cy="1963785"/>
            <a:chOff x="5274576" y="3625924"/>
            <a:chExt cx="1733168" cy="1963785"/>
          </a:xfrm>
        </p:grpSpPr>
        <p:sp>
          <p:nvSpPr>
            <p:cNvPr id="10" name="TextBox 9">
              <a:extLst>
                <a:ext uri="{FF2B5EF4-FFF2-40B4-BE49-F238E27FC236}">
                  <a16:creationId xmlns:a16="http://schemas.microsoft.com/office/drawing/2014/main" id="{5600B9D3-3F4A-5245-9421-F2DFFC034282}"/>
                </a:ext>
              </a:extLst>
            </p:cNvPr>
            <p:cNvSpPr txBox="1"/>
            <p:nvPr/>
          </p:nvSpPr>
          <p:spPr>
            <a:xfrm>
              <a:off x="5274576" y="5189599"/>
              <a:ext cx="1733168"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Routing rules</a:t>
              </a:r>
            </a:p>
          </p:txBody>
        </p:sp>
        <p:pic>
          <p:nvPicPr>
            <p:cNvPr id="26" name="Picture 25">
              <a:extLst>
                <a:ext uri="{FF2B5EF4-FFF2-40B4-BE49-F238E27FC236}">
                  <a16:creationId xmlns:a16="http://schemas.microsoft.com/office/drawing/2014/main" id="{76888DAC-3246-9B47-BC6A-F35A6BAA7F0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428109" y="3625924"/>
              <a:ext cx="1426103" cy="1433233"/>
            </a:xfrm>
            <a:prstGeom prst="rect">
              <a:avLst/>
            </a:prstGeom>
          </p:spPr>
        </p:pic>
      </p:grpSp>
      <p:grpSp>
        <p:nvGrpSpPr>
          <p:cNvPr id="18" name="Group 17" descr="network configuration.">
            <a:extLst>
              <a:ext uri="{FF2B5EF4-FFF2-40B4-BE49-F238E27FC236}">
                <a16:creationId xmlns:a16="http://schemas.microsoft.com/office/drawing/2014/main" id="{F358B739-D303-4AAF-B638-E824B364F7C2}"/>
              </a:ext>
            </a:extLst>
          </p:cNvPr>
          <p:cNvGrpSpPr/>
          <p:nvPr/>
        </p:nvGrpSpPr>
        <p:grpSpPr>
          <a:xfrm>
            <a:off x="7732933" y="3629489"/>
            <a:ext cx="1755609" cy="2267996"/>
            <a:chOff x="7732933" y="3629489"/>
            <a:chExt cx="1755609" cy="2267996"/>
          </a:xfrm>
        </p:grpSpPr>
        <p:sp>
          <p:nvSpPr>
            <p:cNvPr id="9" name="TextBox 8">
              <a:extLst>
                <a:ext uri="{FF2B5EF4-FFF2-40B4-BE49-F238E27FC236}">
                  <a16:creationId xmlns:a16="http://schemas.microsoft.com/office/drawing/2014/main" id="{7641BF22-F810-5843-ADF6-CB56FDA20E46}"/>
                </a:ext>
              </a:extLst>
            </p:cNvPr>
            <p:cNvSpPr txBox="1"/>
            <p:nvPr/>
          </p:nvSpPr>
          <p:spPr>
            <a:xfrm>
              <a:off x="7732933" y="5189599"/>
              <a:ext cx="1755609"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Network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configuration</a:t>
              </a:r>
            </a:p>
          </p:txBody>
        </p:sp>
        <p:pic>
          <p:nvPicPr>
            <p:cNvPr id="28" name="Picture 27">
              <a:extLst>
                <a:ext uri="{FF2B5EF4-FFF2-40B4-BE49-F238E27FC236}">
                  <a16:creationId xmlns:a16="http://schemas.microsoft.com/office/drawing/2014/main" id="{184FB636-C034-7B4C-9D7F-0BC7B9BB252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897686" y="3629489"/>
              <a:ext cx="1426104" cy="1426102"/>
            </a:xfrm>
            <a:prstGeom prst="rect">
              <a:avLst/>
            </a:prstGeom>
          </p:spPr>
        </p:pic>
      </p:grpSp>
      <p:grpSp>
        <p:nvGrpSpPr>
          <p:cNvPr id="19" name="Group 18" descr="security rules.">
            <a:extLst>
              <a:ext uri="{FF2B5EF4-FFF2-40B4-BE49-F238E27FC236}">
                <a16:creationId xmlns:a16="http://schemas.microsoft.com/office/drawing/2014/main" id="{FFEFC10C-59F2-4947-A605-ED9CB0530D02}"/>
              </a:ext>
            </a:extLst>
          </p:cNvPr>
          <p:cNvGrpSpPr/>
          <p:nvPr/>
        </p:nvGrpSpPr>
        <p:grpSpPr>
          <a:xfrm>
            <a:off x="10197987" y="3625924"/>
            <a:ext cx="1754006" cy="1963785"/>
            <a:chOff x="10197987" y="3625924"/>
            <a:chExt cx="1754006" cy="1963785"/>
          </a:xfrm>
        </p:grpSpPr>
        <p:sp>
          <p:nvSpPr>
            <p:cNvPr id="35" name="TextBox 34">
              <a:extLst>
                <a:ext uri="{FF2B5EF4-FFF2-40B4-BE49-F238E27FC236}">
                  <a16:creationId xmlns:a16="http://schemas.microsoft.com/office/drawing/2014/main" id="{30430DDE-9820-2A42-BC44-880F209B4CB9}"/>
                </a:ext>
              </a:extLst>
            </p:cNvPr>
            <p:cNvSpPr txBox="1"/>
            <p:nvPr/>
          </p:nvSpPr>
          <p:spPr>
            <a:xfrm>
              <a:off x="10197987" y="5189599"/>
              <a:ext cx="1754006"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Security rules</a:t>
              </a:r>
            </a:p>
          </p:txBody>
        </p:sp>
        <p:pic>
          <p:nvPicPr>
            <p:cNvPr id="30" name="Picture 29">
              <a:extLst>
                <a:ext uri="{FF2B5EF4-FFF2-40B4-BE49-F238E27FC236}">
                  <a16:creationId xmlns:a16="http://schemas.microsoft.com/office/drawing/2014/main" id="{385D9D00-B295-9944-B831-7D97A1CA3AA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367262" y="3625924"/>
              <a:ext cx="1426103" cy="1433233"/>
            </a:xfrm>
            <a:prstGeom prst="rect">
              <a:avLst/>
            </a:prstGeom>
          </p:spPr>
        </p:pic>
      </p:grpSp>
      <p:sp>
        <p:nvSpPr>
          <p:cNvPr id="5" name="Footer Placeholder 4">
            <a:extLst>
              <a:ext uri="{FF2B5EF4-FFF2-40B4-BE49-F238E27FC236}">
                <a16:creationId xmlns:a16="http://schemas.microsoft.com/office/drawing/2014/main" id="{07C61132-C01B-4E09-AA58-5887F62FB0B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7" name="Slide Number Placeholder 6">
            <a:extLst>
              <a:ext uri="{FF2B5EF4-FFF2-40B4-BE49-F238E27FC236}">
                <a16:creationId xmlns:a16="http://schemas.microsoft.com/office/drawing/2014/main" id="{EB04EDFC-87E4-463B-A08C-7E642D0A5A25}"/>
              </a:ext>
            </a:extLst>
          </p:cNvPr>
          <p:cNvSpPr>
            <a:spLocks noGrp="1"/>
          </p:cNvSpPr>
          <p:nvPr>
            <p:ph type="sldNum" sz="quarter" idx="12"/>
          </p:nvPr>
        </p:nvSpPr>
        <p:spPr/>
        <p:txBody>
          <a:bodyPr/>
          <a:lstStyle/>
          <a:p>
            <a:fld id="{B6A95138-A96E-2F42-A959-2EFD44FE4AB7}" type="slidenum">
              <a:rPr lang="en-US" smtClean="0"/>
              <a:t>8</a:t>
            </a:fld>
            <a:endParaRPr lang="en-US" dirty="0"/>
          </a:p>
        </p:txBody>
      </p:sp>
    </p:spTree>
    <p:custDataLst>
      <p:tags r:id="rId1"/>
    </p:custDataLst>
    <p:extLst>
      <p:ext uri="{BB962C8B-B14F-4D97-AF65-F5344CB8AC3E}">
        <p14:creationId xmlns:p14="http://schemas.microsoft.com/office/powerpoint/2010/main" val="41474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9CAD-66CD-684B-9845-0895F7BF26EE}"/>
              </a:ext>
            </a:extLst>
          </p:cNvPr>
          <p:cNvSpPr>
            <a:spLocks noGrp="1"/>
          </p:cNvSpPr>
          <p:nvPr>
            <p:ph type="title"/>
          </p:nvPr>
        </p:nvSpPr>
        <p:spPr/>
        <p:txBody>
          <a:bodyPr/>
          <a:lstStyle/>
          <a:p>
            <a:r>
              <a:rPr lang="en-US" dirty="0"/>
              <a:t>VPC deployment</a:t>
            </a:r>
          </a:p>
        </p:txBody>
      </p:sp>
      <p:grpSp>
        <p:nvGrpSpPr>
          <p:cNvPr id="12" name="Group 11" descr="vpc icon with right arrow pointing to icon of the earth.">
            <a:extLst>
              <a:ext uri="{FF2B5EF4-FFF2-40B4-BE49-F238E27FC236}">
                <a16:creationId xmlns:a16="http://schemas.microsoft.com/office/drawing/2014/main" id="{FB16FD08-1EF6-4B8C-9030-0CA1324C15EC}"/>
              </a:ext>
            </a:extLst>
          </p:cNvPr>
          <p:cNvGrpSpPr/>
          <p:nvPr/>
        </p:nvGrpSpPr>
        <p:grpSpPr>
          <a:xfrm>
            <a:off x="471318" y="1844843"/>
            <a:ext cx="5374377" cy="2416343"/>
            <a:chOff x="471318" y="1844843"/>
            <a:chExt cx="5374377" cy="2416343"/>
          </a:xfrm>
        </p:grpSpPr>
        <p:sp>
          <p:nvSpPr>
            <p:cNvPr id="9" name="Rectangle 8">
              <a:extLst>
                <a:ext uri="{FF2B5EF4-FFF2-40B4-BE49-F238E27FC236}">
                  <a16:creationId xmlns:a16="http://schemas.microsoft.com/office/drawing/2014/main" id="{40CB9827-B161-1246-A819-506F1F79AE89}"/>
                </a:ext>
              </a:extLst>
            </p:cNvPr>
            <p:cNvSpPr/>
            <p:nvPr/>
          </p:nvSpPr>
          <p:spPr>
            <a:xfrm>
              <a:off x="471318" y="1844843"/>
              <a:ext cx="5374377" cy="2416343"/>
            </a:xfrm>
            <a:prstGeom prst="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C0FE0EE-02EB-2E4D-8A8F-A27298B24F4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825" y="1954836"/>
              <a:ext cx="2286895" cy="2286895"/>
            </a:xfrm>
            <a:prstGeom prst="rect">
              <a:avLst/>
            </a:prstGeom>
          </p:spPr>
        </p:pic>
        <p:cxnSp>
          <p:nvCxnSpPr>
            <p:cNvPr id="8" name="Straight Arrow Connector 7">
              <a:extLst>
                <a:ext uri="{FF2B5EF4-FFF2-40B4-BE49-F238E27FC236}">
                  <a16:creationId xmlns:a16="http://schemas.microsoft.com/office/drawing/2014/main" id="{4E6934F3-64FF-8A4E-A8D6-D2DAA024C7DA}"/>
                </a:ext>
              </a:extLst>
            </p:cNvPr>
            <p:cNvCxnSpPr>
              <a:cxnSpLocks/>
            </p:cNvCxnSpPr>
            <p:nvPr/>
          </p:nvCxnSpPr>
          <p:spPr>
            <a:xfrm>
              <a:off x="2421014" y="3157699"/>
              <a:ext cx="805011" cy="0"/>
            </a:xfrm>
            <a:prstGeom prst="straightConnector1">
              <a:avLst/>
            </a:prstGeom>
            <a:ln w="762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E6F95AA-2A73-4E5B-8250-3290E7705C0B}"/>
                </a:ext>
              </a:extLst>
            </p:cNvPr>
            <p:cNvGrpSpPr/>
            <p:nvPr/>
          </p:nvGrpSpPr>
          <p:grpSpPr>
            <a:xfrm>
              <a:off x="752292" y="2144685"/>
              <a:ext cx="1371600" cy="2005660"/>
              <a:chOff x="752292" y="2144685"/>
              <a:chExt cx="1371600" cy="2005660"/>
            </a:xfrm>
          </p:grpSpPr>
          <p:pic>
            <p:nvPicPr>
              <p:cNvPr id="28" name="Graphic 27">
                <a:extLst>
                  <a:ext uri="{FF2B5EF4-FFF2-40B4-BE49-F238E27FC236}">
                    <a16:creationId xmlns:a16="http://schemas.microsoft.com/office/drawing/2014/main" id="{28F9EE36-47FE-4673-AE1F-0D62AFAA70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292" y="2144685"/>
                <a:ext cx="1371600" cy="1371600"/>
              </a:xfrm>
              <a:prstGeom prst="rect">
                <a:avLst/>
              </a:prstGeom>
            </p:spPr>
          </p:pic>
          <p:sp>
            <p:nvSpPr>
              <p:cNvPr id="29" name="TextBox 28">
                <a:extLst>
                  <a:ext uri="{FF2B5EF4-FFF2-40B4-BE49-F238E27FC236}">
                    <a16:creationId xmlns:a16="http://schemas.microsoft.com/office/drawing/2014/main" id="{FA400305-3595-4298-A31B-B5DF5FC15717}"/>
                  </a:ext>
                </a:extLst>
              </p:cNvPr>
              <p:cNvSpPr txBox="1"/>
              <p:nvPr/>
            </p:nvSpPr>
            <p:spPr>
              <a:xfrm>
                <a:off x="1021952" y="3627125"/>
                <a:ext cx="832279"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VPC</a:t>
                </a:r>
              </a:p>
            </p:txBody>
          </p:sp>
        </p:grpSp>
      </p:grpSp>
      <p:sp>
        <p:nvSpPr>
          <p:cNvPr id="11" name="TextBox 10">
            <a:extLst>
              <a:ext uri="{FF2B5EF4-FFF2-40B4-BE49-F238E27FC236}">
                <a16:creationId xmlns:a16="http://schemas.microsoft.com/office/drawing/2014/main" id="{7018E644-C904-D642-BA63-1C64877D43CC}"/>
              </a:ext>
            </a:extLst>
          </p:cNvPr>
          <p:cNvSpPr txBox="1"/>
          <p:nvPr/>
        </p:nvSpPr>
        <p:spPr>
          <a:xfrm>
            <a:off x="263922" y="4464375"/>
            <a:ext cx="5789168" cy="400110"/>
          </a:xfrm>
          <a:prstGeom prst="rect">
            <a:avLst/>
          </a:prstGeom>
          <a:noFill/>
        </p:spPr>
        <p:txBody>
          <a:bodyPr wrap="square" rtlCol="0">
            <a:spAutoFit/>
          </a:bodyPr>
          <a:lstStyle/>
          <a:p>
            <a:pPr algn="ctr"/>
            <a:r>
              <a:rPr lang="en-US" sz="2000" dirty="0">
                <a:ea typeface="Amazon Ember" panose="020B0603020204020204" pitchFamily="34" charset="0"/>
                <a:cs typeface="Amazon Ember" panose="020B0603020204020204" pitchFamily="34" charset="0"/>
              </a:rPr>
              <a:t>You can deploy a VPC in any AWS Region. </a:t>
            </a:r>
          </a:p>
        </p:txBody>
      </p:sp>
      <p:grpSp>
        <p:nvGrpSpPr>
          <p:cNvPr id="4" name="Group 3" descr="architecture diagram of a region with a vpc that has three availability zones.">
            <a:extLst>
              <a:ext uri="{FF2B5EF4-FFF2-40B4-BE49-F238E27FC236}">
                <a16:creationId xmlns:a16="http://schemas.microsoft.com/office/drawing/2014/main" id="{625AFF4B-1709-4034-9176-4B4B1C5A10EE}"/>
              </a:ext>
            </a:extLst>
          </p:cNvPr>
          <p:cNvGrpSpPr/>
          <p:nvPr/>
        </p:nvGrpSpPr>
        <p:grpSpPr>
          <a:xfrm>
            <a:off x="6155903" y="1543389"/>
            <a:ext cx="5486400" cy="3657600"/>
            <a:chOff x="6228561" y="1543389"/>
            <a:chExt cx="5486400" cy="3657600"/>
          </a:xfrm>
        </p:grpSpPr>
        <p:sp>
          <p:nvSpPr>
            <p:cNvPr id="22" name="Rectangle 21">
              <a:extLst>
                <a:ext uri="{FF2B5EF4-FFF2-40B4-BE49-F238E27FC236}">
                  <a16:creationId xmlns:a16="http://schemas.microsoft.com/office/drawing/2014/main" id="{9C94E861-0894-4E97-89CE-5B9783AB0D61}"/>
                </a:ext>
              </a:extLst>
            </p:cNvPr>
            <p:cNvSpPr/>
            <p:nvPr/>
          </p:nvSpPr>
          <p:spPr>
            <a:xfrm>
              <a:off x="6685761" y="2567827"/>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A</a:t>
              </a:r>
            </a:p>
          </p:txBody>
        </p:sp>
        <p:grpSp>
          <p:nvGrpSpPr>
            <p:cNvPr id="14" name="Group 13">
              <a:extLst>
                <a:ext uri="{FF2B5EF4-FFF2-40B4-BE49-F238E27FC236}">
                  <a16:creationId xmlns:a16="http://schemas.microsoft.com/office/drawing/2014/main" id="{58186C39-E12B-4561-8A8F-D2DA339E5909}"/>
                </a:ext>
              </a:extLst>
            </p:cNvPr>
            <p:cNvGrpSpPr/>
            <p:nvPr/>
          </p:nvGrpSpPr>
          <p:grpSpPr>
            <a:xfrm>
              <a:off x="6228561" y="1543389"/>
              <a:ext cx="5486400" cy="3657600"/>
              <a:chOff x="6096000" y="1349772"/>
              <a:chExt cx="5486400" cy="3657600"/>
            </a:xfrm>
          </p:grpSpPr>
          <p:sp>
            <p:nvSpPr>
              <p:cNvPr id="24" name="Rectangle 23">
                <a:extLst>
                  <a:ext uri="{FF2B5EF4-FFF2-40B4-BE49-F238E27FC236}">
                    <a16:creationId xmlns:a16="http://schemas.microsoft.com/office/drawing/2014/main" id="{24C47DF7-3FDA-450C-BE47-F650FC5BB7AD}"/>
                  </a:ext>
                </a:extLst>
              </p:cNvPr>
              <p:cNvSpPr/>
              <p:nvPr/>
            </p:nvSpPr>
            <p:spPr>
              <a:xfrm>
                <a:off x="6096000" y="1349772"/>
                <a:ext cx="5486400" cy="3657600"/>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Region</a:t>
                </a:r>
                <a:endParaRPr kumimoji="0" lang="en-US" sz="1200" b="0" i="0" u="none" strike="noStrike" kern="0" cap="none" spc="0" normalizeH="0" baseline="0" noProof="0" dirty="0">
                  <a:ln>
                    <a:noFill/>
                  </a:ln>
                  <a:solidFill>
                    <a:srgbClr val="007CB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a:extLst>
                  <a:ext uri="{FF2B5EF4-FFF2-40B4-BE49-F238E27FC236}">
                    <a16:creationId xmlns:a16="http://schemas.microsoft.com/office/drawing/2014/main" id="{B3505709-A66E-4022-A0B0-AE834EB3D2E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1349772"/>
                <a:ext cx="457200" cy="457200"/>
              </a:xfrm>
              <a:prstGeom prst="rect">
                <a:avLst/>
              </a:prstGeom>
            </p:spPr>
          </p:pic>
        </p:grpSp>
        <p:sp>
          <p:nvSpPr>
            <p:cNvPr id="26" name="Rectangle 25">
              <a:extLst>
                <a:ext uri="{FF2B5EF4-FFF2-40B4-BE49-F238E27FC236}">
                  <a16:creationId xmlns:a16="http://schemas.microsoft.com/office/drawing/2014/main" id="{05DC1CF1-88A4-468D-8B34-2BF53C756392}"/>
                </a:ext>
              </a:extLst>
            </p:cNvPr>
            <p:cNvSpPr/>
            <p:nvPr/>
          </p:nvSpPr>
          <p:spPr>
            <a:xfrm>
              <a:off x="6685761" y="3367349"/>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B</a:t>
              </a:r>
            </a:p>
          </p:txBody>
        </p:sp>
        <p:sp>
          <p:nvSpPr>
            <p:cNvPr id="27" name="Rectangle 26">
              <a:extLst>
                <a:ext uri="{FF2B5EF4-FFF2-40B4-BE49-F238E27FC236}">
                  <a16:creationId xmlns:a16="http://schemas.microsoft.com/office/drawing/2014/main" id="{591B2C75-5C79-4560-B550-DD4894884EB6}"/>
                </a:ext>
              </a:extLst>
            </p:cNvPr>
            <p:cNvSpPr/>
            <p:nvPr/>
          </p:nvSpPr>
          <p:spPr>
            <a:xfrm>
              <a:off x="6685761" y="4166870"/>
              <a:ext cx="4572000" cy="68580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mj-lt"/>
                  <a:ea typeface="+mn-ea"/>
                  <a:cs typeface="+mn-cs"/>
                </a:rPr>
                <a:t>Availability Zone C</a:t>
              </a:r>
            </a:p>
          </p:txBody>
        </p:sp>
        <p:grpSp>
          <p:nvGrpSpPr>
            <p:cNvPr id="3" name="Group 2">
              <a:extLst>
                <a:ext uri="{FF2B5EF4-FFF2-40B4-BE49-F238E27FC236}">
                  <a16:creationId xmlns:a16="http://schemas.microsoft.com/office/drawing/2014/main" id="{E96B3924-82FA-4F2A-B763-3B921960FD51}"/>
                </a:ext>
              </a:extLst>
            </p:cNvPr>
            <p:cNvGrpSpPr/>
            <p:nvPr/>
          </p:nvGrpSpPr>
          <p:grpSpPr>
            <a:xfrm>
              <a:off x="6933006" y="1943826"/>
              <a:ext cx="4077511" cy="3085373"/>
              <a:chOff x="6933006" y="1943826"/>
              <a:chExt cx="4077511" cy="3085373"/>
            </a:xfrm>
          </p:grpSpPr>
          <p:sp>
            <p:nvSpPr>
              <p:cNvPr id="19" name="Rectangle 18">
                <a:extLst>
                  <a:ext uri="{FF2B5EF4-FFF2-40B4-BE49-F238E27FC236}">
                    <a16:creationId xmlns:a16="http://schemas.microsoft.com/office/drawing/2014/main" id="{97271121-7AE7-43D3-A787-8FAD89BAF999}"/>
                  </a:ext>
                </a:extLst>
              </p:cNvPr>
              <p:cNvSpPr/>
              <p:nvPr/>
            </p:nvSpPr>
            <p:spPr>
              <a:xfrm>
                <a:off x="6933006" y="1943826"/>
                <a:ext cx="4077511" cy="308537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mj-lt"/>
                    <a:ea typeface="+mn-ea"/>
                    <a:cs typeface="+mn-cs"/>
                  </a:rPr>
                  <a:t> VPC</a:t>
                </a:r>
                <a:endParaRPr kumimoji="0" lang="en-US" sz="1200" b="0" i="0" u="none" strike="noStrike" kern="0" cap="none" spc="0" normalizeH="0" baseline="0" noProof="0" dirty="0">
                  <a:ln w="0"/>
                  <a:solidFill>
                    <a:srgbClr val="1D8900"/>
                  </a:solidFill>
                  <a:effectLst/>
                  <a:uLnTx/>
                  <a:uFillTx/>
                  <a:latin typeface="+mj-lt"/>
                  <a:ea typeface="+mn-ea"/>
                  <a:cs typeface="+mn-cs"/>
                </a:endParaRPr>
              </a:p>
            </p:txBody>
          </p:sp>
          <p:pic>
            <p:nvPicPr>
              <p:cNvPr id="20" name="Graphic 19">
                <a:extLst>
                  <a:ext uri="{FF2B5EF4-FFF2-40B4-BE49-F238E27FC236}">
                    <a16:creationId xmlns:a16="http://schemas.microsoft.com/office/drawing/2014/main" id="{EDEE1E67-7337-497B-A9B5-09FC5E2778E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3006" y="1943827"/>
                <a:ext cx="457200" cy="457200"/>
              </a:xfrm>
              <a:prstGeom prst="rect">
                <a:avLst/>
              </a:prstGeom>
            </p:spPr>
          </p:pic>
        </p:grpSp>
      </p:grpSp>
      <p:sp>
        <p:nvSpPr>
          <p:cNvPr id="21" name="TextBox 20">
            <a:extLst>
              <a:ext uri="{FF2B5EF4-FFF2-40B4-BE49-F238E27FC236}">
                <a16:creationId xmlns:a16="http://schemas.microsoft.com/office/drawing/2014/main" id="{C8EF8AB8-D869-5D48-B08B-17226A6C7925}"/>
              </a:ext>
            </a:extLst>
          </p:cNvPr>
          <p:cNvSpPr txBox="1"/>
          <p:nvPr/>
        </p:nvSpPr>
        <p:spPr>
          <a:xfrm>
            <a:off x="6004519" y="5423633"/>
            <a:ext cx="5789168" cy="707886"/>
          </a:xfrm>
          <a:prstGeom prst="rect">
            <a:avLst/>
          </a:prstGeom>
          <a:noFill/>
        </p:spPr>
        <p:txBody>
          <a:bodyPr wrap="square" rtlCol="0">
            <a:spAutoFit/>
          </a:bodyPr>
          <a:lstStyle/>
          <a:p>
            <a:pPr algn="ctr"/>
            <a:r>
              <a:rPr lang="en-US" sz="2000" dirty="0">
                <a:ea typeface="Amazon Ember" panose="020B0603020204020204" pitchFamily="34" charset="0"/>
                <a:cs typeface="Amazon Ember" panose="020B0603020204020204" pitchFamily="34" charset="0"/>
              </a:rPr>
              <a:t>A VPC can host supported resources from any Availability Zone within its Region.</a:t>
            </a:r>
          </a:p>
        </p:txBody>
      </p:sp>
      <p:sp>
        <p:nvSpPr>
          <p:cNvPr id="7" name="Footer Placeholder 6">
            <a:extLst>
              <a:ext uri="{FF2B5EF4-FFF2-40B4-BE49-F238E27FC236}">
                <a16:creationId xmlns:a16="http://schemas.microsoft.com/office/drawing/2014/main" id="{3C9DBD5B-5E86-4C0A-B88F-206FDCEEB93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Amazon Web Services, Inc. or its Affiliates. All rights reserved.</a:t>
            </a:r>
          </a:p>
        </p:txBody>
      </p:sp>
      <p:sp>
        <p:nvSpPr>
          <p:cNvPr id="13" name="Slide Number Placeholder 12">
            <a:extLst>
              <a:ext uri="{FF2B5EF4-FFF2-40B4-BE49-F238E27FC236}">
                <a16:creationId xmlns:a16="http://schemas.microsoft.com/office/drawing/2014/main" id="{78DA925E-E603-46CD-98BB-0EB6E022AB06}"/>
              </a:ext>
            </a:extLst>
          </p:cNvPr>
          <p:cNvSpPr>
            <a:spLocks noGrp="1"/>
          </p:cNvSpPr>
          <p:nvPr>
            <p:ph type="sldNum" sz="quarter" idx="12"/>
          </p:nvPr>
        </p:nvSpPr>
        <p:spPr/>
        <p:txBody>
          <a:bodyPr/>
          <a:lstStyle/>
          <a:p>
            <a:fld id="{B6A95138-A96E-2F42-A959-2EFD44FE4AB7}" type="slidenum">
              <a:rPr lang="en-US" smtClean="0"/>
              <a:t>9</a:t>
            </a:fld>
            <a:endParaRPr lang="en-US" dirty="0"/>
          </a:p>
        </p:txBody>
      </p:sp>
    </p:spTree>
    <p:custDataLst>
      <p:tags r:id="rId1"/>
    </p:custDataLst>
    <p:extLst>
      <p:ext uri="{BB962C8B-B14F-4D97-AF65-F5344CB8AC3E}">
        <p14:creationId xmlns:p14="http://schemas.microsoft.com/office/powerpoint/2010/main" val="3896329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5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17590</TotalTime>
  <Words>8264</Words>
  <Application>Microsoft Office PowerPoint</Application>
  <PresentationFormat>Widescreen</PresentationFormat>
  <Paragraphs>794</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Amazon Ember</vt:lpstr>
      <vt:lpstr>Amazon Ember Light</vt:lpstr>
      <vt:lpstr>Amazon-Ember</vt:lpstr>
      <vt:lpstr>Arial</vt:lpstr>
      <vt:lpstr>Calibri</vt:lpstr>
      <vt:lpstr>Lucida Console</vt:lpstr>
      <vt:lpstr>Office Theme</vt:lpstr>
      <vt:lpstr>Module 6: Creating a Networking Environment</vt:lpstr>
      <vt:lpstr>Module overview</vt:lpstr>
      <vt:lpstr>Module objectives</vt:lpstr>
      <vt:lpstr>Section 1: Architectural need</vt:lpstr>
      <vt:lpstr>Networking as part of a larger architecture</vt:lpstr>
      <vt:lpstr>Café business requirement</vt:lpstr>
      <vt:lpstr>Section 2: Creating an AWS networking environment</vt:lpstr>
      <vt:lpstr>Amazon VPC</vt:lpstr>
      <vt:lpstr>VPC deployment</vt:lpstr>
      <vt:lpstr>Classless Inter-Domain Routing (CIDR)</vt:lpstr>
      <vt:lpstr>Subnets: Dividing your VPC</vt:lpstr>
      <vt:lpstr>VPC design best practices</vt:lpstr>
      <vt:lpstr>Single VPC deployment</vt:lpstr>
      <vt:lpstr>Multiple VPCs</vt:lpstr>
      <vt:lpstr>Multiple accounts</vt:lpstr>
      <vt:lpstr>Amazon VPC quotas</vt:lpstr>
      <vt:lpstr>Section 2 key takeaways</vt:lpstr>
      <vt:lpstr>Section 3: Connecting your AWS networking environment to the internet</vt:lpstr>
      <vt:lpstr>Creating a public subnet</vt:lpstr>
      <vt:lpstr>Directing traffic between VPC resources</vt:lpstr>
      <vt:lpstr>Remapping an IP address from one instance to another</vt:lpstr>
      <vt:lpstr>Connecting private subnets to the internet</vt:lpstr>
      <vt:lpstr>Subnet use case examples (1 of 2)</vt:lpstr>
      <vt:lpstr>Subnet use case examples (2 of 2)</vt:lpstr>
      <vt:lpstr>Bastion hosts</vt:lpstr>
      <vt:lpstr>Demonstration: Creating a Virtual Private Cloud</vt:lpstr>
      <vt:lpstr>Section 3 key takeaways</vt:lpstr>
      <vt:lpstr>Section 4: Securing your AWS networking environment</vt:lpstr>
      <vt:lpstr>Security groups</vt:lpstr>
      <vt:lpstr>Default security groups</vt:lpstr>
      <vt:lpstr>Custom security groups</vt:lpstr>
      <vt:lpstr>Chaining security groups</vt:lpstr>
      <vt:lpstr>Network access control lists (network ACLs)</vt:lpstr>
      <vt:lpstr>Custom network ACLs</vt:lpstr>
      <vt:lpstr>Structure your infrastructure with multiple layers of defense</vt:lpstr>
      <vt:lpstr>Review: How to create a public subnet</vt:lpstr>
      <vt:lpstr>Section 4 key takeaways</vt:lpstr>
      <vt:lpstr>Module 6 - Guided Lab:  Creating a Virtual Private Cloud</vt:lpstr>
      <vt:lpstr>Guided lab: Tasks</vt:lpstr>
      <vt:lpstr>Guided lab: Final product </vt:lpstr>
      <vt:lpstr>Begin Module 6 – Guided Lab: Creating a Virtual Private Cloud </vt:lpstr>
      <vt:lpstr>Guided lab debrief:  Key takeaways</vt:lpstr>
      <vt:lpstr>Module 6 – Challenge Lab:  Creating a VPC Networking Environment for the Café </vt:lpstr>
      <vt:lpstr>The business need: A secure networking environment</vt:lpstr>
      <vt:lpstr>Challenge lab: Tasks</vt:lpstr>
      <vt:lpstr>Challenge lab: Final product </vt:lpstr>
      <vt:lpstr>Begin Module 6 – Challenge Lab: Creating a VPC Networking Environment for the Café</vt:lpstr>
      <vt:lpstr>Challenge lab debrief: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Harris, Melissa</cp:lastModifiedBy>
  <cp:revision>692</cp:revision>
  <cp:lastPrinted>2018-12-10T23:37:28Z</cp:lastPrinted>
  <dcterms:created xsi:type="dcterms:W3CDTF">2019-09-16T17:01:53Z</dcterms:created>
  <dcterms:modified xsi:type="dcterms:W3CDTF">2020-11-13T21:18:11Z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